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m4a" ContentType="audio/mp4"/>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1053" r:id="rId2"/>
    <p:sldId id="1117" r:id="rId3"/>
    <p:sldId id="1110" r:id="rId4"/>
    <p:sldId id="1119" r:id="rId5"/>
    <p:sldId id="1118" r:id="rId6"/>
    <p:sldId id="1120" r:id="rId7"/>
    <p:sldId id="708" r:id="rId8"/>
    <p:sldId id="922" r:id="rId9"/>
    <p:sldId id="923" r:id="rId10"/>
    <p:sldId id="926" r:id="rId11"/>
    <p:sldId id="928" r:id="rId12"/>
    <p:sldId id="929" r:id="rId13"/>
    <p:sldId id="930" r:id="rId14"/>
    <p:sldId id="1121" r:id="rId15"/>
    <p:sldId id="1122" r:id="rId16"/>
    <p:sldId id="1125" r:id="rId17"/>
    <p:sldId id="1126" r:id="rId18"/>
    <p:sldId id="256" r:id="rId19"/>
    <p:sldId id="1127" r:id="rId20"/>
    <p:sldId id="1128" r:id="rId21"/>
    <p:sldId id="1109" r:id="rId22"/>
    <p:sldId id="1129" r:id="rId23"/>
    <p:sldId id="777" r:id="rId24"/>
    <p:sldId id="772" r:id="rId25"/>
    <p:sldId id="1108" r:id="rId26"/>
    <p:sldId id="1113" r:id="rId27"/>
    <p:sldId id="1103" r:id="rId28"/>
    <p:sldId id="2180" r:id="rId29"/>
    <p:sldId id="2181" r:id="rId30"/>
    <p:sldId id="1112" r:id="rId31"/>
    <p:sldId id="738" r:id="rId32"/>
    <p:sldId id="871" r:id="rId33"/>
    <p:sldId id="873" r:id="rId34"/>
    <p:sldId id="875" r:id="rId35"/>
    <p:sldId id="953" r:id="rId36"/>
    <p:sldId id="1115" r:id="rId37"/>
    <p:sldId id="1102" r:id="rId38"/>
    <p:sldId id="1059" r:id="rId39"/>
    <p:sldId id="685" r:id="rId40"/>
    <p:sldId id="1106" r:id="rId41"/>
    <p:sldId id="686" r:id="rId42"/>
    <p:sldId id="726" r:id="rId43"/>
    <p:sldId id="721" r:id="rId44"/>
    <p:sldId id="687" r:id="rId45"/>
    <p:sldId id="934" r:id="rId46"/>
    <p:sldId id="739" r:id="rId47"/>
    <p:sldId id="728" r:id="rId48"/>
    <p:sldId id="699" r:id="rId49"/>
    <p:sldId id="729" r:id="rId50"/>
    <p:sldId id="744" r:id="rId51"/>
    <p:sldId id="693" r:id="rId52"/>
    <p:sldId id="750" r:id="rId53"/>
    <p:sldId id="691" r:id="rId54"/>
    <p:sldId id="752" r:id="rId55"/>
    <p:sldId id="905" r:id="rId56"/>
    <p:sldId id="767" r:id="rId57"/>
    <p:sldId id="768" r:id="rId58"/>
    <p:sldId id="935" r:id="rId59"/>
    <p:sldId id="1100" r:id="rId60"/>
    <p:sldId id="921" r:id="rId61"/>
    <p:sldId id="1114" r:id="rId62"/>
    <p:sldId id="1116" r:id="rId63"/>
    <p:sldId id="2182" r:id="rId64"/>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CC"/>
    <a:srgbClr val="003296"/>
    <a:srgbClr val="E8EFFF"/>
    <a:srgbClr val="043D9D"/>
    <a:srgbClr val="002F8C"/>
    <a:srgbClr val="1676AF"/>
    <a:srgbClr val="0072BD"/>
    <a:srgbClr val="05419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98" autoAdjust="0"/>
    <p:restoredTop sz="63220" autoAdjust="0"/>
  </p:normalViewPr>
  <p:slideViewPr>
    <p:cSldViewPr snapToGrid="0">
      <p:cViewPr varScale="1">
        <p:scale>
          <a:sx n="71" d="100"/>
          <a:sy n="71" d="100"/>
        </p:scale>
        <p:origin x="2256" y="60"/>
      </p:cViewPr>
      <p:guideLst>
        <p:guide orient="horz" pos="2256"/>
        <p:guide pos="2880"/>
      </p:guideLst>
    </p:cSldViewPr>
  </p:slideViewPr>
  <p:outlineViewPr>
    <p:cViewPr>
      <p:scale>
        <a:sx n="33" d="100"/>
        <a:sy n="33" d="100"/>
      </p:scale>
      <p:origin x="0" y="0"/>
    </p:cViewPr>
  </p:outlineViewPr>
  <p:notesTextViewPr>
    <p:cViewPr>
      <p:scale>
        <a:sx n="187" d="100"/>
        <a:sy n="187" d="100"/>
      </p:scale>
      <p:origin x="0" y="0"/>
    </p:cViewPr>
  </p:notesTextViewPr>
  <p:sorterViewPr>
    <p:cViewPr varScale="1">
      <p:scale>
        <a:sx n="1" d="1"/>
        <a:sy n="1" d="1"/>
      </p:scale>
      <p:origin x="0" y="-13230"/>
    </p:cViewPr>
  </p:sorterViewPr>
  <p:notesViewPr>
    <p:cSldViewPr snapToGrid="0">
      <p:cViewPr varScale="1">
        <p:scale>
          <a:sx n="68" d="100"/>
          <a:sy n="68" d="100"/>
        </p:scale>
        <p:origin x="2838" y="78"/>
      </p:cViewPr>
      <p:guideLst>
        <p:guide orient="horz" pos="2910"/>
        <p:guide pos="2160"/>
      </p:guideLst>
    </p:cSldViewPr>
  </p:notesViewPr>
  <p:gridSpacing cx="152400" cy="1524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10/4/2022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Welcome to Lecture 22</a:t>
            </a:r>
            <a:r>
              <a:rPr lang="en-US" baseline="0"/>
              <a:t> </a:t>
            </a:r>
            <a:r>
              <a:rPr lang="en-US"/>
              <a:t>of our Series on Prosody,</a:t>
            </a:r>
            <a:r>
              <a:rPr lang="en-US" baseline="0"/>
              <a:t> continuing the topic of </a:t>
            </a:r>
            <a:r>
              <a:rPr lang="en-US"/>
              <a:t>how prosody serves pragmatic functions, and [click]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281329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then the downstep can come between the two syllables of “morning”, and it works like this [click and wait] including an upstep lead-in.  So we get  [now sing it] “morning”, as in “hello everyone, good morning”.  Same construction, same pragamatic force, different alignment.</a:t>
            </a:r>
          </a:p>
          <a:p>
            <a:r>
              <a:rPr lang="en-US"/>
              <a:t>So pragmatics-related prosody but it is often [click] semi-autonomous in this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can have more fun with this construction.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2120706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we want to call someone who has only one syllable in their name, like “John”, we can either split that one syllable into two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1148393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in ^Jo _ohn.    Or we can give them a nickname, like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2919485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Johny.   The details of alignment are *very* complex [click] , and research is still working out the details.  But the general point is that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271983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prosodic constructions can align flexibly with the lexical content.  Now, moving on to point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151550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prosodic constructions are *direct* mappings between form and function. So far, we’ve focused on the form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15</a:t>
            </a:fld>
            <a:endParaRPr lang="en-US"/>
          </a:p>
        </p:txBody>
      </p:sp>
    </p:spTree>
    <p:extLst>
      <p:ext uri="{BB962C8B-B14F-4D97-AF65-F5344CB8AC3E}">
        <p14:creationId xmlns:p14="http://schemas.microsoft.com/office/powerpoint/2010/main" val="2299587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 this configuration that we’ve already seen.  But really a *construction* has two parts, the form, and the meaning [click].  That pairing, together, constitutes the construction.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Here’s another example.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242214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mapping between this configuration of properties and a meaning of admination.   [click] It sounds like this [click] .  Unlike our previous example, this conveys a very specific meaning: one of *respectfully distanced* admiration [click] as, typically, this also reassures the mother that, though her baby is incredibly cute, you’re not going to do anything to wake it up.  There’s also a lexical constraint, that this comes only with the word “awww”, [click] and contextual constraints, [click] in that you can only use this for a sleeping baby [click], or a picture of a baby, or a puppy, or something of that nature, and that both you and the audience are female, usually. </a:t>
            </a:r>
          </a:p>
          <a:p>
            <a:r>
              <a:rPr lang="en-US"/>
              <a:t>Just as a side note, the meanings of prosodic constructions vary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17</a:t>
            </a:fld>
            <a:endParaRPr lang="en-US"/>
          </a:p>
        </p:txBody>
      </p:sp>
    </p:spTree>
    <p:extLst>
      <p:ext uri="{BB962C8B-B14F-4D97-AF65-F5344CB8AC3E}">
        <p14:creationId xmlns:p14="http://schemas.microsoft.com/office/powerpoint/2010/main" val="3306522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very specific, like this one, to the more general, like the Positive Assessment Construction, to the very vague, like the Minor Third Construction, which we saw earlier.  That construction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18</a:t>
            </a:fld>
            <a:endParaRPr lang="en-US"/>
          </a:p>
        </p:txBody>
      </p:sp>
    </p:spTree>
    <p:extLst>
      <p:ext uri="{BB962C8B-B14F-4D97-AF65-F5344CB8AC3E}">
        <p14:creationId xmlns:p14="http://schemas.microsoft.com/office/powerpoint/2010/main" val="223240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serves very generally to cue an obvious action, as when I say “excuse me” to get you to move aside, or “knock knock” [click], to get you to respond.  Now, getting back to our main point,  every construction is a mapping from some set of speech signals [click] to some mental representations or activities [click].   The meaning contributed by one construction gets combined with everything else, complexly.  But each construction is a *direct* mapping. </a:t>
            </a:r>
          </a:p>
          <a:p>
            <a:r>
              <a:rPr lang="en-US"/>
              <a:t>This contrasts with the ‘mediated’ mappings that also exist in language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218086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elaborating the notion of “prosodic constructions.”  This is the mechanism by which prosody serves many important functions ---- indicating positive and negative feelings, managing who has the turn, marking topic shifts, and so on.   In the last lecture we introduced the key idea, namely [next]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3585164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 when I convey the concept of a tree, by saying the word “tree”,  there is a mapping, from the sequence of phonemes to the concept.  And below that, another set of mappings [click] that connect the sound to that phoneme sequence.   Using that intermediate representation [click], that is to say,  that sequence of phonemes [click and wait], as the key for analysis is very helpful.   People have proposed similar sequences of symbols [click] as the intermediate representation for prosody, but in general, for pragmatics-related prosody, *direct* mappings [click] seem descriptively more accurate, and more efficient.  </a:t>
            </a:r>
          </a:p>
          <a:p>
            <a:r>
              <a:rPr lang="en-US"/>
              <a:t>Okay, moving on to the fifth interesting thing about prosodic constructions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353048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they can be joint constructions.  In dialog people coordinate.  Consider the word “really” here, which speaker B uses as a backchannel.  [click]</a:t>
            </a:r>
          </a:p>
          <a:p>
            <a:r>
              <a:rPr lang="en-US"/>
              <a:t>While it’s got a pitch upswing at the end, it also has fairly typical backchannel prosody, being rather lengthened, and only modestly loud.  [click]  It also appears in a typical context, as A is also following a prosodic score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21</a:t>
            </a:fld>
            <a:endParaRPr lang="en-US"/>
          </a:p>
        </p:txBody>
      </p:sp>
    </p:spTree>
    <p:extLst>
      <p:ext uri="{BB962C8B-B14F-4D97-AF65-F5344CB8AC3E}">
        <p14:creationId xmlns:p14="http://schemas.microsoft.com/office/powerpoint/2010/main" val="2422697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Including, producing an utterance that ends with low pitch [click], pausing, then A starting up again [click] .  So, backchanneling is a *joint* construction, in the sense that it partly specifies the prosody of both speakers.  </a:t>
            </a:r>
          </a:p>
          <a:p>
            <a:endParaRPr lang="en-US"/>
          </a:p>
          <a:p>
            <a:r>
              <a:rPr lang="en-US"/>
              <a:t>Okay, so, the final key property of prosodic constructions is that they can be superimposed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22</a:t>
            </a:fld>
            <a:endParaRPr lang="en-US"/>
          </a:p>
        </p:txBody>
      </p:sp>
    </p:spTree>
    <p:extLst>
      <p:ext uri="{BB962C8B-B14F-4D97-AF65-F5344CB8AC3E}">
        <p14:creationId xmlns:p14="http://schemas.microsoft.com/office/powerpoint/2010/main" val="192056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saw, the minor third construction can govern how I say a name, as in Su-san, and the late peak construction can also make a contribution, as in Susan (quizzically).  If I combine the two [click] then I get the combined meaning.  It can sound like this.  Here’s another way to diagram this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23</a:t>
            </a:fld>
            <a:endParaRPr lang="en-US"/>
          </a:p>
        </p:txBody>
      </p:sp>
    </p:spTree>
    <p:extLst>
      <p:ext uri="{BB962C8B-B14F-4D97-AF65-F5344CB8AC3E}">
        <p14:creationId xmlns:p14="http://schemas.microsoft.com/office/powerpoint/2010/main" val="30169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“intonational contours” view. </a:t>
            </a:r>
          </a:p>
          <a:p>
            <a:r>
              <a:rPr lang="en-US"/>
              <a:t>We’re illustrating superposition using F0 alone, but in fact it’s probably general for all prosodic features: every element of every construction involved.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24</a:t>
            </a:fld>
            <a:endParaRPr lang="en-US"/>
          </a:p>
        </p:txBody>
      </p:sp>
    </p:spTree>
    <p:extLst>
      <p:ext uri="{BB962C8B-B14F-4D97-AF65-F5344CB8AC3E}">
        <p14:creationId xmlns:p14="http://schemas.microsoft.com/office/powerpoint/2010/main" val="27497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explain this with a metaphor ….</a:t>
            </a:r>
          </a:p>
          <a:p>
            <a:endParaRPr lang="en-US"/>
          </a:p>
          <a:p>
            <a:r>
              <a:rPr lang="en-US"/>
              <a:t>So, that’s how pragmatic prosody works: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25</a:t>
            </a:fld>
            <a:endParaRPr lang="en-US"/>
          </a:p>
        </p:txBody>
      </p:sp>
    </p:spTree>
    <p:extLst>
      <p:ext uri="{BB962C8B-B14F-4D97-AF65-F5344CB8AC3E}">
        <p14:creationId xmlns:p14="http://schemas.microsoft.com/office/powerpoint/2010/main" val="3261536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involves prosodic constructions, which have these 6 properties.   This is true of prosody as it serves *many* functions,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26</a:t>
            </a:fld>
            <a:endParaRPr lang="en-US"/>
          </a:p>
        </p:txBody>
      </p:sp>
    </p:spTree>
    <p:extLst>
      <p:ext uri="{BB962C8B-B14F-4D97-AF65-F5344CB8AC3E}">
        <p14:creationId xmlns:p14="http://schemas.microsoft.com/office/powerpoint/2010/main" val="566246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Including, for American English, all of these.  You can learn about each in a nice little paperback book [click]: Prosodic Patterns in English Conversation, by Nigel G. Ward.   (That’s me.)   I wish there were similar books for other languages, but not yet.  /  So, anyway, that wraps it up for our discussion of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27</a:t>
            </a:fld>
            <a:endParaRPr lang="en-US"/>
          </a:p>
        </p:txBody>
      </p:sp>
    </p:spTree>
    <p:extLst>
      <p:ext uri="{BB962C8B-B14F-4D97-AF65-F5344CB8AC3E}">
        <p14:creationId xmlns:p14="http://schemas.microsoft.com/office/powerpoint/2010/main" val="2226513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prosodic constructions and pragmatics.  In the next lecture [next]</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28</a:t>
            </a:fld>
            <a:endParaRPr lang="en-US"/>
          </a:p>
        </p:txBody>
      </p:sp>
    </p:spTree>
    <p:extLst>
      <p:ext uri="{BB962C8B-B14F-4D97-AF65-F5344CB8AC3E}">
        <p14:creationId xmlns:p14="http://schemas.microsoft.com/office/powerpoint/2010/main" val="216372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we’ll zoom out, to consider the big picture of the three realms of prosody. </a:t>
            </a:r>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29</a:t>
            </a:fld>
            <a:endParaRPr lang="en-US"/>
          </a:p>
        </p:txBody>
      </p:sp>
    </p:spTree>
    <p:extLst>
      <p:ext uri="{BB962C8B-B14F-4D97-AF65-F5344CB8AC3E}">
        <p14:creationId xmlns:p14="http://schemas.microsoft.com/office/powerpoint/2010/main" val="402443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prosodic constructions generally involve multiple prosodic streams --- such as pitch and intensity and lengthening and reduction --- and that the various features appear in specific temporal configurations.  We’ll cover 5 additional properties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1919920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job medley.</a:t>
            </a:r>
          </a:p>
          <a:p>
            <a:endParaRPr lang="en-US"/>
          </a:p>
          <a:p>
            <a:r>
              <a:rPr lang="en-US"/>
              <a:t>*start a separate lecture here?**</a:t>
            </a:r>
          </a:p>
        </p:txBody>
      </p:sp>
      <p:sp>
        <p:nvSpPr>
          <p:cNvPr id="4" name="Slide Number Placeholder 3"/>
          <p:cNvSpPr>
            <a:spLocks noGrp="1"/>
          </p:cNvSpPr>
          <p:nvPr>
            <p:ph type="sldNum" sz="quarter" idx="5"/>
          </p:nvPr>
        </p:nvSpPr>
        <p:spPr/>
        <p:txBody>
          <a:bodyPr/>
          <a:lstStyle/>
          <a:p>
            <a:fld id="{29BDAC53-7A3B-4047-838F-AC2D1EB75545}" type="slidenum">
              <a:rPr lang="en-US" smtClean="0"/>
              <a:pPr/>
              <a:t>31</a:t>
            </a:fld>
            <a:endParaRPr lang="en-US"/>
          </a:p>
        </p:txBody>
      </p:sp>
    </p:spTree>
    <p:extLst>
      <p:ext uri="{BB962C8B-B14F-4D97-AF65-F5344CB8AC3E}">
        <p14:creationId xmlns:p14="http://schemas.microsoft.com/office/powerpoint/2010/main" val="3281822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BDAC53-7A3B-4047-838F-AC2D1EB75545}" type="slidenum">
              <a:rPr lang="en-US" smtClean="0"/>
              <a:pPr/>
              <a:t>47</a:t>
            </a:fld>
            <a:endParaRPr lang="en-US"/>
          </a:p>
        </p:txBody>
      </p:sp>
    </p:spTree>
    <p:extLst>
      <p:ext uri="{BB962C8B-B14F-4D97-AF65-F5344CB8AC3E}">
        <p14:creationId xmlns:p14="http://schemas.microsoft.com/office/powerpoint/2010/main" val="2690473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sometimes the meanings are rather diffuse  [click]</a:t>
            </a:r>
          </a:p>
        </p:txBody>
      </p:sp>
      <p:sp>
        <p:nvSpPr>
          <p:cNvPr id="4" name="Slide Number Placeholder 3"/>
          <p:cNvSpPr>
            <a:spLocks noGrp="1"/>
          </p:cNvSpPr>
          <p:nvPr>
            <p:ph type="sldNum" sz="quarter" idx="5"/>
          </p:nvPr>
        </p:nvSpPr>
        <p:spPr/>
        <p:txBody>
          <a:bodyPr/>
          <a:lstStyle/>
          <a:p>
            <a:fld id="{29BDAC53-7A3B-4047-838F-AC2D1EB75545}" type="slidenum">
              <a:rPr lang="en-US" smtClean="0"/>
              <a:pPr/>
              <a:t>61</a:t>
            </a:fld>
            <a:endParaRPr lang="en-US"/>
          </a:p>
        </p:txBody>
      </p:sp>
    </p:spTree>
    <p:extLst>
      <p:ext uri="{BB962C8B-B14F-4D97-AF65-F5344CB8AC3E}">
        <p14:creationId xmlns:p14="http://schemas.microsoft.com/office/powerpoint/2010/main" val="219041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mapping between this configuration of properties and a meaning of admination.   [click] It sounds like this [click] .  Unlike our previous example, this conveys a very specific meaning: one of *respectfully distanced* admiration [click] as, typically, this also reassures the mother that, though her baby is incredibly cute, you’re not going to do anything to wake it up.  There’s also a lexical constraint, that this comes only with the word “awww”, [click] and contextual constraints, [click] in that you can only use this for a sleeping baby [click], or a picture of a baby, or a puppy, or something of that nature, and that both you and the audience are female, usually. </a:t>
            </a:r>
          </a:p>
          <a:p>
            <a:r>
              <a:rPr lang="en-US"/>
              <a:t>Just as a side note, the meanings of prosodic constructions vary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63</a:t>
            </a:fld>
            <a:endParaRPr lang="en-US"/>
          </a:p>
        </p:txBody>
      </p:sp>
    </p:spTree>
    <p:extLst>
      <p:ext uri="{BB962C8B-B14F-4D97-AF65-F5344CB8AC3E}">
        <p14:creationId xmlns:p14="http://schemas.microsoft.com/office/powerpoint/2010/main" val="408886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some of which contrast strongly with the more familiar ways that sound conveys meaning [click].  We’ll start by talking about their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4</a:t>
            </a:fld>
            <a:endParaRPr lang="en-US"/>
          </a:p>
        </p:txBody>
      </p:sp>
    </p:spTree>
    <p:extLst>
      <p:ext uri="{BB962C8B-B14F-4D97-AF65-F5344CB8AC3E}">
        <p14:creationId xmlns:p14="http://schemas.microsoft.com/office/powerpoint/2010/main" val="247847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gradient nature, in contrast with the *categorial* elements of language.  [next] </a:t>
            </a:r>
          </a:p>
          <a:p>
            <a:endParaRPr lang="en-US"/>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181746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such as plural /s/ in English.  Consider “one cupcake” vs “two cupcake</a:t>
            </a:r>
            <a:r>
              <a:rPr lang="en-US" b="1"/>
              <a:t>s</a:t>
            </a:r>
            <a:r>
              <a:rPr lang="en-US"/>
              <a:t>” [click] .  The “s” on the end is categorical.  </a:t>
            </a:r>
          </a:p>
          <a:p>
            <a:r>
              <a:rPr lang="en-US"/>
              <a:t>It’s binary: either present or absent.  Logically, if my lunch was more than one but less than two  [click] I could indicate that with half an /s/, [click] since it’s halfway between singular and plural.  But no, English doesn’t allow that. The plural morpheme /s/ is *categorical”.  </a:t>
            </a:r>
          </a:p>
          <a:p>
            <a:r>
              <a:rPr lang="en-US"/>
              <a:t>Prosody is sometimes like that.  You can’t have a tone halfway between Tone 3 and Tone 4.  But pragmatics-related prosody is generally Not categorical.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232411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again the Positive Assessment Construction.  If you’re pleased, but not hugely pleased, you can tone down the prosody a little: going halfway between neutral and positive.  In fact, you can do it at 20% or 40 %; [click].  Here’s an experiment: of the following two clips, which sounds more positive? [click].   The second one, right.   And here’s two more [click].  Again the second one.  Almost everyone can hear these distinctions, and many people even finer ones.  In general, the prosody of pragmatic functions is often [click] *gradient* in nature.   Okay, on to our third point [click] </a:t>
            </a:r>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36242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alignment of prosody to words is often flexible.   I’ll ullustrate with the Minor Third Construction.  As seen in the last lecture, this is often used to elicit responses, as in “hello everyone, good morning”, if I want the class to respond back cheerfully.  In this case the pitch downstep falls between “good” and “morning”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2065285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it could be different.  For example, if the alignment is moved [click] so the the word “morning” is in the hot spot [next]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2652303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69727" y="178594"/>
            <a:ext cx="7804547" cy="909433"/>
          </a:xfrm>
          <a:prstGeom prst="rect">
            <a:avLst/>
          </a:prstGeom>
        </p:spPr>
        <p:txBody>
          <a:bodyPr/>
          <a:lstStyle>
            <a:lvl1pPr>
              <a:defRPr>
                <a:latin typeface="IBM Plex Sans"/>
                <a:ea typeface="IBM Plex Sans"/>
                <a:cs typeface="IBM Plex Sans"/>
                <a:sym typeface="IBM Plex Sans"/>
              </a:defRPr>
            </a:lvl1pPr>
          </a:lstStyle>
          <a:p>
            <a:r>
              <a:t>Title Text</a:t>
            </a:r>
          </a:p>
        </p:txBody>
      </p:sp>
      <p:sp>
        <p:nvSpPr>
          <p:cNvPr id="57" name="Body Level One…"/>
          <p:cNvSpPr txBox="1">
            <a:spLocks noGrp="1"/>
          </p:cNvSpPr>
          <p:nvPr>
            <p:ph type="body" idx="1"/>
          </p:nvPr>
        </p:nvSpPr>
        <p:spPr>
          <a:xfrm>
            <a:off x="669727" y="943024"/>
            <a:ext cx="7804547" cy="5298828"/>
          </a:xfrm>
          <a:prstGeom prst="rect">
            <a:avLst/>
          </a:prstGeom>
        </p:spPr>
        <p:txBody>
          <a:bodyPr/>
          <a:lstStyle>
            <a:lvl1pPr>
              <a:defRPr>
                <a:latin typeface="IBM Plex Sans"/>
                <a:ea typeface="IBM Plex Sans"/>
                <a:cs typeface="IBM Plex Sans"/>
                <a:sym typeface="IBM Plex Sans"/>
              </a:defRPr>
            </a:lvl1pPr>
            <a:lvl2pPr>
              <a:defRPr>
                <a:latin typeface="IBM Plex Sans"/>
                <a:ea typeface="IBM Plex Sans"/>
                <a:cs typeface="IBM Plex Sans"/>
                <a:sym typeface="IBM Plex Sans"/>
              </a:defRPr>
            </a:lvl2pPr>
            <a:lvl3pPr>
              <a:defRPr>
                <a:latin typeface="IBM Plex Sans"/>
                <a:ea typeface="IBM Plex Sans"/>
                <a:cs typeface="IBM Plex Sans"/>
                <a:sym typeface="IBM Plex Sans"/>
              </a:defRPr>
            </a:lvl3pPr>
            <a:lvl4pPr>
              <a:defRPr>
                <a:latin typeface="IBM Plex Sans"/>
                <a:ea typeface="IBM Plex Sans"/>
                <a:cs typeface="IBM Plex Sans"/>
                <a:sym typeface="IBM Plex Sans"/>
              </a:defRPr>
            </a:lvl4pPr>
            <a:lvl5pPr>
              <a:defRPr>
                <a:latin typeface="IBM Plex Sans"/>
                <a:ea typeface="IBM Plex Sans"/>
                <a:cs typeface="IBM Plex Sans"/>
                <a:sym typeface="IBM Plex Sans"/>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8859540" y="6573665"/>
            <a:ext cx="239245" cy="22802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75271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microsoft.com/office/2007/relationships/media" Target="../media/media4.wav"/><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microsoft.com/office/2007/relationships/media" Target="../media/media4.wav"/><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audio" Target="../media/media10.m4a"/><Relationship Id="rId3" Type="http://schemas.microsoft.com/office/2007/relationships/media" Target="../media/media8.m4a"/><Relationship Id="rId7" Type="http://schemas.microsoft.com/office/2007/relationships/media" Target="../media/media10.m4a"/><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5" Type="http://schemas.microsoft.com/office/2007/relationships/media" Target="../media/media9.m4a"/><Relationship Id="rId10" Type="http://schemas.openxmlformats.org/officeDocument/2006/relationships/image" Target="../media/image10.png"/><Relationship Id="rId4" Type="http://schemas.openxmlformats.org/officeDocument/2006/relationships/audio" Target="../media/media8.m4a"/><Relationship Id="rId9"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microsoft.com/office/2007/relationships/media" Target="../media/media12.m4a"/><Relationship Id="rId7" Type="http://schemas.openxmlformats.org/officeDocument/2006/relationships/image" Target="../media/image29.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audio" Target="../media/media12.m4a"/></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0.png"/><Relationship Id="rId4" Type="http://schemas.openxmlformats.org/officeDocument/2006/relationships/notesSlide" Target="../notesSlides/notesSlide33.xml"/></Relationships>
</file>

<file path=ppt/slides/_rels/slide7.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2456057"/>
          </a:xfrm>
          <a:prstGeom prst="rect">
            <a:avLst/>
          </a:prstGeom>
        </p:spPr>
        <p:txBody>
          <a:bodyPr wrap="square">
            <a:spAutoFit/>
          </a:bodyPr>
          <a:lstStyle/>
          <a:p>
            <a:pPr>
              <a:lnSpc>
                <a:spcPct val="140000"/>
              </a:lnSpc>
              <a:spcAft>
                <a:spcPts val="1200"/>
              </a:spcAft>
            </a:pPr>
            <a:r>
              <a:rPr lang="en-US" sz="5400" b="1" dirty="0"/>
              <a:t>Prosody </a:t>
            </a:r>
          </a:p>
          <a:p>
            <a:r>
              <a:rPr lang="en-US" sz="3400" b="1"/>
              <a:t>Lecture 22: Properties of </a:t>
            </a:r>
          </a:p>
          <a:p>
            <a:r>
              <a:rPr lang="en-US" sz="3400" b="1"/>
              <a:t>		     Prosodic Constructions </a:t>
            </a:r>
            <a:endParaRPr lang="en-US" sz="3400" b="1" dirty="0"/>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9436" y="3142515"/>
            <a:ext cx="5173560" cy="872034"/>
          </a:xfrm>
          <a:prstGeom prst="rect">
            <a:avLst/>
          </a:prstGeom>
        </p:spPr>
        <p:txBody>
          <a:bodyPr wrap="square">
            <a:spAutoFit/>
          </a:bodyPr>
          <a:lstStyle/>
          <a:p>
            <a:pPr>
              <a:lnSpc>
                <a:spcPct val="150000"/>
              </a:lnSpc>
            </a:pPr>
            <a:r>
              <a:rPr lang="en-US" b="1"/>
              <a:t>Nigel G. Ward</a:t>
            </a:r>
            <a:r>
              <a:rPr lang="en-US"/>
              <a:t>, University </a:t>
            </a:r>
            <a:r>
              <a:rPr lang="en-US" dirty="0"/>
              <a:t>of Texas at </a:t>
            </a:r>
            <a:r>
              <a:rPr lang="en-US"/>
              <a:t>El Paso</a:t>
            </a:r>
          </a:p>
          <a:p>
            <a:pPr>
              <a:lnSpc>
                <a:spcPct val="150000"/>
              </a:lnSpc>
            </a:pPr>
            <a:r>
              <a:rPr lang="en-US" b="1"/>
              <a:t>Gina-Anne Levow</a:t>
            </a:r>
            <a:r>
              <a:rPr lang="en-US"/>
              <a:t>, University of Washington  </a:t>
            </a:r>
            <a:endParaRPr lang="en-US" dirty="0"/>
          </a:p>
        </p:txBody>
      </p:sp>
      <p:pic>
        <p:nvPicPr>
          <p:cNvPr id="1030" name="Picture 6">
            <a:extLst>
              <a:ext uri="{FF2B5EF4-FFF2-40B4-BE49-F238E27FC236}">
                <a16:creationId xmlns:a16="http://schemas.microsoft.com/office/drawing/2014/main" xmlns=""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3160885"/>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xmlns=""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3160885"/>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pic>
        <p:nvPicPr>
          <p:cNvPr id="8" name="Picture 7">
            <a:extLst>
              <a:ext uri="{FF2B5EF4-FFF2-40B4-BE49-F238E27FC236}">
                <a16:creationId xmlns:a16="http://schemas.microsoft.com/office/drawing/2014/main" xmlns="" id="{12BDDB7F-C88C-9EBC-D0B7-69F5D845C232}"/>
              </a:ext>
            </a:extLst>
          </p:cNvPr>
          <p:cNvPicPr>
            <a:picLocks noChangeAspect="1" noChangeArrowheads="1"/>
          </p:cNvPicPr>
          <p:nvPr/>
        </p:nvPicPr>
        <p:blipFill>
          <a:blip r:embed="rId6">
            <a:duotone>
              <a:prstClr val="black"/>
              <a:schemeClr val="bg2">
                <a:lumMod val="10000"/>
                <a:lumOff val="90000"/>
                <a:tint val="45000"/>
                <a:satMod val="400000"/>
              </a:schemeClr>
            </a:duotone>
            <a:extLst>
              <a:ext uri="{28A0092B-C50C-407E-A947-70E740481C1C}">
                <a14:useLocalDpi xmlns:a14="http://schemas.microsoft.com/office/drawing/2010/main" val="0"/>
              </a:ext>
            </a:extLst>
          </a:blip>
          <a:srcRect/>
          <a:stretch>
            <a:fillRect/>
          </a:stretch>
        </p:blipFill>
        <p:spPr bwMode="auto">
          <a:xfrm>
            <a:off x="6345571" y="5086547"/>
            <a:ext cx="2202710" cy="776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0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5400000">
            <a:off x="4303489" y="195119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6" name="TextBox 25"/>
          <p:cNvSpPr txBox="1"/>
          <p:nvPr/>
        </p:nvSpPr>
        <p:spPr>
          <a:xfrm>
            <a:off x="658411" y="3121108"/>
            <a:ext cx="2642070" cy="523220"/>
          </a:xfrm>
          <a:prstGeom prst="rect">
            <a:avLst/>
          </a:prstGeom>
          <a:noFill/>
        </p:spPr>
        <p:txBody>
          <a:bodyPr wrap="none" rtlCol="0">
            <a:spAutoFit/>
          </a:bodyPr>
          <a:lstStyle/>
          <a:p>
            <a:r>
              <a:rPr lang="en-US" sz="2800" i="1" dirty="0">
                <a:latin typeface="Times" panose="02020603060405020304" pitchFamily="18" charset="0"/>
              </a:rPr>
              <a:t>hello everyone,   </a:t>
            </a:r>
          </a:p>
        </p:txBody>
      </p:sp>
      <p:sp>
        <p:nvSpPr>
          <p:cNvPr id="27" name="Rectangle 26"/>
          <p:cNvSpPr/>
          <p:nvPr/>
        </p:nvSpPr>
        <p:spPr>
          <a:xfrm>
            <a:off x="3394027" y="2821201"/>
            <a:ext cx="992579" cy="523220"/>
          </a:xfrm>
          <a:prstGeom prst="rect">
            <a:avLst/>
          </a:prstGeom>
        </p:spPr>
        <p:txBody>
          <a:bodyPr wrap="none">
            <a:spAutoFit/>
          </a:bodyPr>
          <a:lstStyle/>
          <a:p>
            <a:r>
              <a:rPr lang="en-US" sz="2800" i="1" dirty="0">
                <a:latin typeface="Times" panose="02020603060405020304" pitchFamily="18" charset="0"/>
              </a:rPr>
              <a:t>good </a:t>
            </a:r>
            <a:endParaRPr lang="en-US" sz="2800" dirty="0"/>
          </a:p>
        </p:txBody>
      </p:sp>
      <p:sp>
        <p:nvSpPr>
          <p:cNvPr id="28" name="Rectangle 27"/>
          <p:cNvSpPr/>
          <p:nvPr/>
        </p:nvSpPr>
        <p:spPr>
          <a:xfrm>
            <a:off x="4380120" y="3283209"/>
            <a:ext cx="1481496" cy="523220"/>
          </a:xfrm>
          <a:prstGeom prst="rect">
            <a:avLst/>
          </a:prstGeom>
        </p:spPr>
        <p:txBody>
          <a:bodyPr wrap="none">
            <a:spAutoFit/>
          </a:bodyPr>
          <a:lstStyle/>
          <a:p>
            <a:r>
              <a:rPr lang="en-US" sz="2800" i="1" dirty="0">
                <a:latin typeface="Times" panose="02020603060405020304" pitchFamily="18" charset="0"/>
              </a:rPr>
              <a:t>     morn </a:t>
            </a:r>
          </a:p>
        </p:txBody>
      </p:sp>
      <p:sp>
        <p:nvSpPr>
          <p:cNvPr id="53" name="Rectangle 52"/>
          <p:cNvSpPr/>
          <p:nvPr/>
        </p:nvSpPr>
        <p:spPr bwMode="auto">
          <a:xfrm rot="16200000" flipV="1">
            <a:off x="5969127" y="295658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8" name="Rectangle 37"/>
          <p:cNvSpPr/>
          <p:nvPr/>
        </p:nvSpPr>
        <p:spPr>
          <a:xfrm>
            <a:off x="5592474" y="3283209"/>
            <a:ext cx="853119" cy="523220"/>
          </a:xfrm>
          <a:prstGeom prst="rect">
            <a:avLst/>
          </a:prstGeom>
        </p:spPr>
        <p:txBody>
          <a:bodyPr wrap="none">
            <a:spAutoFit/>
          </a:bodyPr>
          <a:lstStyle/>
          <a:p>
            <a:r>
              <a:rPr lang="en-US" sz="2800" i="1" dirty="0">
                <a:latin typeface="Times" panose="02020603060405020304" pitchFamily="18" charset="0"/>
              </a:rPr>
              <a:t>-</a:t>
            </a:r>
            <a:r>
              <a:rPr lang="en-US" sz="2800" i="1" dirty="0" err="1">
                <a:latin typeface="Times" panose="02020603060405020304" pitchFamily="18" charset="0"/>
              </a:rPr>
              <a:t>ing</a:t>
            </a:r>
            <a:r>
              <a:rPr lang="en-US" sz="2800" i="1" dirty="0">
                <a:latin typeface="Times" panose="02020603060405020304" pitchFamily="18" charset="0"/>
              </a:rPr>
              <a:t> </a:t>
            </a:r>
          </a:p>
        </p:txBody>
      </p:sp>
      <p:sp>
        <p:nvSpPr>
          <p:cNvPr id="39" name="TextBox 38"/>
          <p:cNvSpPr txBox="1"/>
          <p:nvPr/>
        </p:nvSpPr>
        <p:spPr>
          <a:xfrm>
            <a:off x="2454356" y="5372127"/>
            <a:ext cx="6390352" cy="461665"/>
          </a:xfrm>
          <a:prstGeom prst="rect">
            <a:avLst/>
          </a:prstGeom>
          <a:noFill/>
        </p:spPr>
        <p:txBody>
          <a:bodyPr wrap="square" rtlCol="0">
            <a:spAutoFit/>
          </a:bodyPr>
          <a:lstStyle/>
          <a:p>
            <a:r>
              <a:rPr lang="en-US" sz="2400">
                <a:solidFill>
                  <a:srgbClr val="FFFF00"/>
                </a:solidFill>
              </a:rPr>
              <a:t>Prosody </a:t>
            </a:r>
            <a:r>
              <a:rPr lang="en-US" sz="2400" dirty="0">
                <a:solidFill>
                  <a:srgbClr val="FFFF00"/>
                </a:solidFill>
              </a:rPr>
              <a:t>is semi-autonomous  </a:t>
            </a:r>
          </a:p>
        </p:txBody>
      </p:sp>
      <p:grpSp>
        <p:nvGrpSpPr>
          <p:cNvPr id="40" name="Group 39"/>
          <p:cNvGrpSpPr/>
          <p:nvPr/>
        </p:nvGrpSpPr>
        <p:grpSpPr>
          <a:xfrm>
            <a:off x="4552264" y="2103785"/>
            <a:ext cx="1097268" cy="247426"/>
            <a:chOff x="4125566" y="3273013"/>
            <a:chExt cx="1097268" cy="247426"/>
          </a:xfrm>
        </p:grpSpPr>
        <p:cxnSp>
          <p:nvCxnSpPr>
            <p:cNvPr id="41" name="Straight Arrow Connector 40"/>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2" name="Straight Arrow Connector 41"/>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3" name="Straight Arrow Connector 42"/>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4" name="Straight Arrow Connector 43"/>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5" name="Straight Arrow Connector 44"/>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6" name="Straight Arrow Connector 45"/>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7" name="Straight Arrow Connector 46"/>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grpSp>
        <p:nvGrpSpPr>
          <p:cNvPr id="48" name="Group 47"/>
          <p:cNvGrpSpPr/>
          <p:nvPr/>
        </p:nvGrpSpPr>
        <p:grpSpPr>
          <a:xfrm flipV="1">
            <a:off x="6223282" y="4073352"/>
            <a:ext cx="1097268" cy="247426"/>
            <a:chOff x="4125566" y="3273013"/>
            <a:chExt cx="1097268" cy="247426"/>
          </a:xfrm>
        </p:grpSpPr>
        <p:cxnSp>
          <p:nvCxnSpPr>
            <p:cNvPr id="50" name="Straight Arrow Connector 49"/>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68" name="Straight Arrow Connector 67"/>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69" name="Straight Arrow Connector 68"/>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0" name="Straight Arrow Connector 69"/>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1" name="Straight Arrow Connector 70"/>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2" name="Straight Arrow Connector 71"/>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3" name="Straight Arrow Connector 72"/>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
        <p:nvSpPr>
          <p:cNvPr id="29" name="Title 1">
            <a:extLst>
              <a:ext uri="{FF2B5EF4-FFF2-40B4-BE49-F238E27FC236}">
                <a16:creationId xmlns:a16="http://schemas.microsoft.com/office/drawing/2014/main" xmlns="" id="{3EE6D176-5F9E-9A64-5582-E53E1FE38265}"/>
              </a:ext>
            </a:extLst>
          </p:cNvPr>
          <p:cNvSpPr txBox="1">
            <a:spLocks/>
          </p:cNvSpPr>
          <p:nvPr/>
        </p:nvSpPr>
        <p:spPr bwMode="auto">
          <a:xfrm>
            <a:off x="455093" y="11169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IBM Plex Sans"/>
                <a:ea typeface="IBM Plex Sans"/>
                <a:cs typeface="IBM Plex Sans"/>
                <a:sym typeface="IBM Plex San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dirty="0"/>
              <a:t>Alignment Variation</a:t>
            </a:r>
          </a:p>
        </p:txBody>
      </p:sp>
    </p:spTree>
    <p:extLst>
      <p:ext uri="{BB962C8B-B14F-4D97-AF65-F5344CB8AC3E}">
        <p14:creationId xmlns:p14="http://schemas.microsoft.com/office/powerpoint/2010/main" val="25359750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1.85185E-6 L -0.01094 -0.06181 " pathEditMode="relative" rAng="0" ptsTypes="AA">
                                      <p:cBhvr>
                                        <p:cTn id="6" dur="2000" fill="hold"/>
                                        <p:tgtEl>
                                          <p:spTgt spid="28"/>
                                        </p:tgtEl>
                                        <p:attrNameLst>
                                          <p:attrName>ppt_x</p:attrName>
                                          <p:attrName>ppt_y</p:attrName>
                                        </p:attrNameLst>
                                      </p:cBhvr>
                                      <p:rCtr x="-556" y="-3102"/>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77778E-7 1.85185E-6 L 0.09306 0.03819 " pathEditMode="relative" rAng="0" ptsTypes="AA">
                                      <p:cBhvr>
                                        <p:cTn id="9" dur="2000" fill="hold"/>
                                        <p:tgtEl>
                                          <p:spTgt spid="38"/>
                                        </p:tgtEl>
                                        <p:attrNameLst>
                                          <p:attrName>ppt_x</p:attrName>
                                          <p:attrName>ppt_y</p:attrName>
                                        </p:attrNameLst>
                                      </p:cBhvr>
                                      <p:rCtr x="4653" y="1898"/>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2.77778E-6 2.96296E-6 L -0.00538 0.07129 " pathEditMode="relative" rAng="0" ptsTypes="AA">
                                      <p:cBhvr>
                                        <p:cTn id="12" dur="2000" fill="hold"/>
                                        <p:tgtEl>
                                          <p:spTgt spid="27"/>
                                        </p:tgtEl>
                                        <p:attrNameLst>
                                          <p:attrName>ppt_x</p:attrName>
                                          <p:attrName>ppt_y</p:attrName>
                                        </p:attrNameLst>
                                      </p:cBhvr>
                                      <p:rCtr x="-278" y="3565"/>
                                    </p:animMotion>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9" y="0"/>
            <a:ext cx="8229600" cy="1143000"/>
          </a:xfrm>
        </p:spPr>
        <p:txBody>
          <a:bodyPr/>
          <a:lstStyle/>
          <a:p>
            <a:pPr algn="l"/>
            <a:r>
              <a:rPr lang="en-US" sz="4000" dirty="0"/>
              <a:t>More Alignment Variation</a:t>
            </a:r>
          </a:p>
        </p:txBody>
      </p:sp>
      <p:sp>
        <p:nvSpPr>
          <p:cNvPr id="8" name="Rectangle 7"/>
          <p:cNvSpPr/>
          <p:nvPr/>
        </p:nvSpPr>
        <p:spPr bwMode="auto">
          <a:xfrm rot="5400000">
            <a:off x="854215" y="197361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3" name="Rectangle 22"/>
          <p:cNvSpPr/>
          <p:nvPr/>
        </p:nvSpPr>
        <p:spPr>
          <a:xfrm>
            <a:off x="1992542" y="3070757"/>
            <a:ext cx="971741" cy="523220"/>
          </a:xfrm>
          <a:prstGeom prst="rect">
            <a:avLst/>
          </a:prstGeom>
        </p:spPr>
        <p:txBody>
          <a:bodyPr wrap="none">
            <a:spAutoFit/>
          </a:bodyPr>
          <a:lstStyle/>
          <a:p>
            <a:r>
              <a:rPr lang="en-US" sz="2800" i="1" dirty="0">
                <a:latin typeface="Times" panose="02020603060405020304" pitchFamily="18" charset="0"/>
              </a:rPr>
              <a:t>John </a:t>
            </a:r>
            <a:endParaRPr lang="en-US" sz="2800" dirty="0"/>
          </a:p>
        </p:txBody>
      </p:sp>
      <p:sp>
        <p:nvSpPr>
          <p:cNvPr id="26" name="Rectangle 25"/>
          <p:cNvSpPr/>
          <p:nvPr/>
        </p:nvSpPr>
        <p:spPr bwMode="auto">
          <a:xfrm rot="16200000" flipV="1">
            <a:off x="2519853" y="297900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41" name="Group 40"/>
          <p:cNvGrpSpPr/>
          <p:nvPr/>
        </p:nvGrpSpPr>
        <p:grpSpPr>
          <a:xfrm>
            <a:off x="1097612" y="2158439"/>
            <a:ext cx="1097268" cy="247426"/>
            <a:chOff x="4125566" y="3273013"/>
            <a:chExt cx="1097268" cy="247426"/>
          </a:xfrm>
        </p:grpSpPr>
        <p:cxnSp>
          <p:nvCxnSpPr>
            <p:cNvPr id="42" name="Straight Arrow Connector 41"/>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3" name="Straight Arrow Connector 42"/>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4" name="Straight Arrow Connector 43"/>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5" name="Straight Arrow Connector 44"/>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6" name="Straight Arrow Connector 45"/>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7" name="Straight Arrow Connector 46"/>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8" name="Straight Arrow Connector 47"/>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grpSp>
        <p:nvGrpSpPr>
          <p:cNvPr id="49" name="Group 48"/>
          <p:cNvGrpSpPr/>
          <p:nvPr/>
        </p:nvGrpSpPr>
        <p:grpSpPr>
          <a:xfrm flipV="1">
            <a:off x="2774008" y="4135156"/>
            <a:ext cx="1097268" cy="247426"/>
            <a:chOff x="4125566" y="3273013"/>
            <a:chExt cx="1097268" cy="247426"/>
          </a:xfrm>
        </p:grpSpPr>
        <p:cxnSp>
          <p:nvCxnSpPr>
            <p:cNvPr id="50" name="Straight Arrow Connector 49"/>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1" name="Straight Arrow Connector 50"/>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2" name="Straight Arrow Connector 51"/>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3" name="Straight Arrow Connector 52"/>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4" name="Straight Arrow Connector 53"/>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5" name="Straight Arrow Connector 54"/>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6" name="Straight Arrow Connector 55"/>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Tree>
    <p:extLst>
      <p:ext uri="{BB962C8B-B14F-4D97-AF65-F5344CB8AC3E}">
        <p14:creationId xmlns:p14="http://schemas.microsoft.com/office/powerpoint/2010/main" val="345784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9" y="24205"/>
            <a:ext cx="8229600" cy="1143000"/>
          </a:xfrm>
        </p:spPr>
        <p:txBody>
          <a:bodyPr/>
          <a:lstStyle/>
          <a:p>
            <a:pPr algn="l"/>
            <a:r>
              <a:rPr lang="en-US" sz="4000" dirty="0"/>
              <a:t>More Alignment Variation</a:t>
            </a:r>
          </a:p>
        </p:txBody>
      </p:sp>
      <p:sp>
        <p:nvSpPr>
          <p:cNvPr id="8" name="Rectangle 7"/>
          <p:cNvSpPr/>
          <p:nvPr/>
        </p:nvSpPr>
        <p:spPr bwMode="auto">
          <a:xfrm rot="5400000">
            <a:off x="854215" y="197361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3" name="Rectangle 22"/>
          <p:cNvSpPr/>
          <p:nvPr/>
        </p:nvSpPr>
        <p:spPr>
          <a:xfrm>
            <a:off x="1311569" y="2791188"/>
            <a:ext cx="792205" cy="523220"/>
          </a:xfrm>
          <a:prstGeom prst="rect">
            <a:avLst/>
          </a:prstGeom>
        </p:spPr>
        <p:txBody>
          <a:bodyPr wrap="none">
            <a:spAutoFit/>
          </a:bodyPr>
          <a:lstStyle/>
          <a:p>
            <a:r>
              <a:rPr lang="en-US" sz="2800" i="1" dirty="0">
                <a:latin typeface="Times" panose="02020603060405020304" pitchFamily="18" charset="0"/>
              </a:rPr>
              <a:t>Joh </a:t>
            </a:r>
            <a:endParaRPr lang="en-US" sz="2800" dirty="0"/>
          </a:p>
        </p:txBody>
      </p:sp>
      <p:sp>
        <p:nvSpPr>
          <p:cNvPr id="26" name="Rectangle 25"/>
          <p:cNvSpPr/>
          <p:nvPr/>
        </p:nvSpPr>
        <p:spPr bwMode="auto">
          <a:xfrm rot="16200000" flipV="1">
            <a:off x="2519853" y="297900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1" name="Rectangle 40"/>
          <p:cNvSpPr/>
          <p:nvPr/>
        </p:nvSpPr>
        <p:spPr>
          <a:xfrm>
            <a:off x="3148370" y="3391440"/>
            <a:ext cx="453970" cy="523220"/>
          </a:xfrm>
          <a:prstGeom prst="rect">
            <a:avLst/>
          </a:prstGeom>
        </p:spPr>
        <p:txBody>
          <a:bodyPr wrap="none">
            <a:spAutoFit/>
          </a:bodyPr>
          <a:lstStyle/>
          <a:p>
            <a:r>
              <a:rPr lang="en-US" sz="2800" i="1" dirty="0">
                <a:latin typeface="Times" panose="02020603060405020304" pitchFamily="18" charset="0"/>
              </a:rPr>
              <a:t>n </a:t>
            </a:r>
            <a:endParaRPr lang="en-US" sz="2800" dirty="0"/>
          </a:p>
        </p:txBody>
      </p:sp>
      <p:grpSp>
        <p:nvGrpSpPr>
          <p:cNvPr id="42" name="Group 41"/>
          <p:cNvGrpSpPr/>
          <p:nvPr/>
        </p:nvGrpSpPr>
        <p:grpSpPr>
          <a:xfrm>
            <a:off x="1097612" y="2158439"/>
            <a:ext cx="1097268" cy="247426"/>
            <a:chOff x="4125566" y="3273013"/>
            <a:chExt cx="1097268" cy="247426"/>
          </a:xfrm>
        </p:grpSpPr>
        <p:cxnSp>
          <p:nvCxnSpPr>
            <p:cNvPr id="43" name="Straight Arrow Connector 42"/>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4" name="Straight Arrow Connector 43"/>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5" name="Straight Arrow Connector 44"/>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6" name="Straight Arrow Connector 45"/>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7" name="Straight Arrow Connector 46"/>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8" name="Straight Arrow Connector 47"/>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9" name="Straight Arrow Connector 48"/>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grpSp>
        <p:nvGrpSpPr>
          <p:cNvPr id="50" name="Group 49"/>
          <p:cNvGrpSpPr/>
          <p:nvPr/>
        </p:nvGrpSpPr>
        <p:grpSpPr>
          <a:xfrm flipV="1">
            <a:off x="2774008" y="4135156"/>
            <a:ext cx="1097268" cy="247426"/>
            <a:chOff x="4125566" y="3273013"/>
            <a:chExt cx="1097268" cy="247426"/>
          </a:xfrm>
        </p:grpSpPr>
        <p:cxnSp>
          <p:nvCxnSpPr>
            <p:cNvPr id="51" name="Straight Arrow Connector 50"/>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2" name="Straight Arrow Connector 51"/>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3" name="Straight Arrow Connector 52"/>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4" name="Straight Arrow Connector 53"/>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5" name="Straight Arrow Connector 54"/>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6" name="Straight Arrow Connector 55"/>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7" name="Straight Arrow Connector 56"/>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Tree>
    <p:extLst>
      <p:ext uri="{BB962C8B-B14F-4D97-AF65-F5344CB8AC3E}">
        <p14:creationId xmlns:p14="http://schemas.microsoft.com/office/powerpoint/2010/main" val="1714463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9" y="0"/>
            <a:ext cx="8229600" cy="1143000"/>
          </a:xfrm>
        </p:spPr>
        <p:txBody>
          <a:bodyPr/>
          <a:lstStyle/>
          <a:p>
            <a:pPr algn="l"/>
            <a:r>
              <a:rPr lang="en-US" sz="4000" dirty="0"/>
              <a:t>More Alignment Variation</a:t>
            </a:r>
          </a:p>
        </p:txBody>
      </p:sp>
      <p:sp>
        <p:nvSpPr>
          <p:cNvPr id="8" name="Rectangle 7"/>
          <p:cNvSpPr/>
          <p:nvPr/>
        </p:nvSpPr>
        <p:spPr bwMode="auto">
          <a:xfrm rot="5400000">
            <a:off x="854215" y="197361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3" name="Rectangle 22"/>
          <p:cNvSpPr/>
          <p:nvPr/>
        </p:nvSpPr>
        <p:spPr>
          <a:xfrm>
            <a:off x="1257779" y="2791188"/>
            <a:ext cx="971741" cy="523220"/>
          </a:xfrm>
          <a:prstGeom prst="rect">
            <a:avLst/>
          </a:prstGeom>
        </p:spPr>
        <p:txBody>
          <a:bodyPr wrap="none">
            <a:spAutoFit/>
          </a:bodyPr>
          <a:lstStyle/>
          <a:p>
            <a:r>
              <a:rPr lang="en-US" sz="2800" i="1" dirty="0">
                <a:latin typeface="Times" panose="02020603060405020304" pitchFamily="18" charset="0"/>
              </a:rPr>
              <a:t>John </a:t>
            </a:r>
            <a:endParaRPr lang="en-US" sz="2800" dirty="0"/>
          </a:p>
        </p:txBody>
      </p:sp>
      <p:sp>
        <p:nvSpPr>
          <p:cNvPr id="26" name="Rectangle 25"/>
          <p:cNvSpPr/>
          <p:nvPr/>
        </p:nvSpPr>
        <p:spPr bwMode="auto">
          <a:xfrm rot="16200000" flipV="1">
            <a:off x="2519853" y="2979007"/>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1" name="Rectangle 40"/>
          <p:cNvSpPr/>
          <p:nvPr/>
        </p:nvSpPr>
        <p:spPr>
          <a:xfrm>
            <a:off x="3073064" y="3391440"/>
            <a:ext cx="612668" cy="523220"/>
          </a:xfrm>
          <a:prstGeom prst="rect">
            <a:avLst/>
          </a:prstGeom>
        </p:spPr>
        <p:txBody>
          <a:bodyPr wrap="none">
            <a:spAutoFit/>
          </a:bodyPr>
          <a:lstStyle/>
          <a:p>
            <a:r>
              <a:rPr lang="en-US" sz="2800" i="1" dirty="0" err="1">
                <a:latin typeface="Times" panose="02020603060405020304" pitchFamily="18" charset="0"/>
              </a:rPr>
              <a:t>ny</a:t>
            </a:r>
            <a:r>
              <a:rPr lang="en-US" sz="2800" i="1" dirty="0">
                <a:latin typeface="Times" panose="02020603060405020304" pitchFamily="18" charset="0"/>
              </a:rPr>
              <a:t> </a:t>
            </a:r>
            <a:endParaRPr lang="en-US" sz="2800" dirty="0"/>
          </a:p>
        </p:txBody>
      </p:sp>
      <p:sp>
        <p:nvSpPr>
          <p:cNvPr id="77" name="TextBox 76"/>
          <p:cNvSpPr txBox="1"/>
          <p:nvPr/>
        </p:nvSpPr>
        <p:spPr>
          <a:xfrm>
            <a:off x="5227011" y="859069"/>
            <a:ext cx="3363421" cy="4859728"/>
          </a:xfrm>
          <a:prstGeom prst="rect">
            <a:avLst/>
          </a:prstGeom>
          <a:noFill/>
        </p:spPr>
        <p:txBody>
          <a:bodyPr wrap="none" rtlCol="0">
            <a:spAutoFit/>
          </a:bodyPr>
          <a:lstStyle/>
          <a:p>
            <a:pPr>
              <a:lnSpc>
                <a:spcPct val="120000"/>
              </a:lnSpc>
            </a:pPr>
            <a:endParaRPr lang="en-US" sz="2000" dirty="0"/>
          </a:p>
          <a:p>
            <a:pPr>
              <a:lnSpc>
                <a:spcPct val="120000"/>
              </a:lnSpc>
            </a:pPr>
            <a:r>
              <a:rPr lang="en-US" sz="2000" dirty="0"/>
              <a:t>Strategies for </a:t>
            </a:r>
            <a:r>
              <a:rPr lang="en-US" sz="2000"/>
              <a:t>alignment </a:t>
            </a:r>
            <a:r>
              <a:rPr lang="en-US" sz="2000" baseline="30000"/>
              <a:t>*</a:t>
            </a:r>
            <a:endParaRPr lang="en-US" sz="2000" dirty="0"/>
          </a:p>
          <a:p>
            <a:pPr marL="285750" indent="-285750">
              <a:lnSpc>
                <a:spcPct val="120000"/>
              </a:lnSpc>
              <a:buFont typeface="Arial" panose="020B0604020202020204" pitchFamily="34" charset="0"/>
              <a:buChar char="•"/>
            </a:pPr>
            <a:r>
              <a:rPr lang="en-US" sz="2000" dirty="0"/>
              <a:t>Segment Split</a:t>
            </a:r>
          </a:p>
          <a:p>
            <a:pPr marL="285750" indent="-285750">
              <a:lnSpc>
                <a:spcPct val="120000"/>
              </a:lnSpc>
              <a:buFont typeface="Arial" panose="020B0604020202020204" pitchFamily="34" charset="0"/>
              <a:buChar char="•"/>
            </a:pPr>
            <a:r>
              <a:rPr lang="en-US" sz="2000" dirty="0"/>
              <a:t>Epenthesis</a:t>
            </a:r>
          </a:p>
          <a:p>
            <a:pPr marL="285750" indent="-285750">
              <a:lnSpc>
                <a:spcPct val="120000"/>
              </a:lnSpc>
              <a:buFont typeface="Arial" panose="020B0604020202020204" pitchFamily="34" charset="0"/>
              <a:buChar char="•"/>
            </a:pPr>
            <a:endParaRPr lang="en-US" sz="2000" dirty="0"/>
          </a:p>
          <a:p>
            <a:pPr marL="285750" indent="-285750">
              <a:lnSpc>
                <a:spcPct val="120000"/>
              </a:lnSpc>
              <a:buFont typeface="Arial" panose="020B0604020202020204" pitchFamily="34" charset="0"/>
              <a:buChar char="•"/>
            </a:pPr>
            <a:r>
              <a:rPr lang="en-US" sz="2000" dirty="0"/>
              <a:t>Truncation</a:t>
            </a:r>
          </a:p>
          <a:p>
            <a:pPr marL="285750" indent="-285750">
              <a:lnSpc>
                <a:spcPct val="120000"/>
              </a:lnSpc>
              <a:buFont typeface="Arial" panose="020B0604020202020204" pitchFamily="34" charset="0"/>
              <a:buChar char="•"/>
            </a:pPr>
            <a:r>
              <a:rPr lang="en-US" sz="2000" dirty="0"/>
              <a:t>Undershooting</a:t>
            </a:r>
          </a:p>
          <a:p>
            <a:pPr marL="285750" indent="-285750">
              <a:lnSpc>
                <a:spcPct val="120000"/>
              </a:lnSpc>
              <a:buFont typeface="Arial" panose="020B0604020202020204" pitchFamily="34" charset="0"/>
              <a:buChar char="•"/>
            </a:pPr>
            <a:r>
              <a:rPr lang="en-US" sz="2000" dirty="0"/>
              <a:t>Compression</a:t>
            </a:r>
          </a:p>
          <a:p>
            <a:pPr marL="285750" indent="-285750">
              <a:lnSpc>
                <a:spcPct val="120000"/>
              </a:lnSpc>
              <a:buFont typeface="Arial" panose="020B0604020202020204" pitchFamily="34" charset="0"/>
              <a:buChar char="•"/>
            </a:pPr>
            <a:r>
              <a:rPr lang="en-US" sz="2000" dirty="0"/>
              <a:t>Re-alignment</a:t>
            </a:r>
          </a:p>
          <a:p>
            <a:pPr marL="285750" indent="-285750">
              <a:lnSpc>
                <a:spcPct val="120000"/>
              </a:lnSpc>
              <a:buFont typeface="Arial" panose="020B0604020202020204" pitchFamily="34" charset="0"/>
              <a:buChar char="•"/>
            </a:pPr>
            <a:r>
              <a:rPr lang="en-US" sz="2000" dirty="0"/>
              <a:t>Lengthening</a:t>
            </a:r>
          </a:p>
          <a:p>
            <a:pPr marL="285750" indent="-285750">
              <a:lnSpc>
                <a:spcPct val="120000"/>
              </a:lnSpc>
              <a:buFont typeface="Arial" panose="020B0604020202020204" pitchFamily="34" charset="0"/>
              <a:buChar char="•"/>
            </a:pPr>
            <a:endParaRPr lang="en-US" sz="2000" dirty="0"/>
          </a:p>
          <a:p>
            <a:pPr>
              <a:lnSpc>
                <a:spcPct val="120000"/>
              </a:lnSpc>
            </a:pPr>
            <a:r>
              <a:rPr lang="en-US" sz="2000"/>
              <a:t>depending </a:t>
            </a:r>
            <a:r>
              <a:rPr lang="en-US" sz="2000" dirty="0"/>
              <a:t>on the language </a:t>
            </a:r>
          </a:p>
          <a:p>
            <a:pPr>
              <a:lnSpc>
                <a:spcPct val="120000"/>
              </a:lnSpc>
            </a:pPr>
            <a:r>
              <a:rPr lang="en-US" sz="2000" dirty="0"/>
              <a:t>and the construction </a:t>
            </a:r>
          </a:p>
        </p:txBody>
      </p:sp>
      <p:sp>
        <p:nvSpPr>
          <p:cNvPr id="78" name="TextBox 77"/>
          <p:cNvSpPr txBox="1"/>
          <p:nvPr/>
        </p:nvSpPr>
        <p:spPr>
          <a:xfrm>
            <a:off x="3322642" y="6597092"/>
            <a:ext cx="3734740" cy="359118"/>
          </a:xfrm>
          <a:prstGeom prst="rect">
            <a:avLst/>
          </a:prstGeom>
          <a:noFill/>
        </p:spPr>
        <p:txBody>
          <a:bodyPr wrap="none" rtlCol="0">
            <a:spAutoFit/>
          </a:bodyPr>
          <a:lstStyle/>
          <a:p>
            <a:r>
              <a:rPr lang="en-US" sz="1200" dirty="0"/>
              <a:t>(</a:t>
            </a:r>
            <a:r>
              <a:rPr lang="en-US" sz="1200" dirty="0" err="1"/>
              <a:t>Torreira</a:t>
            </a:r>
            <a:r>
              <a:rPr lang="en-US" sz="1200" dirty="0"/>
              <a:t> &amp; Grice, 2018; </a:t>
            </a:r>
            <a:r>
              <a:rPr lang="en-US" sz="1200" dirty="0" err="1"/>
              <a:t>Vigario</a:t>
            </a:r>
            <a:r>
              <a:rPr lang="en-US" sz="1200" dirty="0"/>
              <a:t>, Cruz &amp; </a:t>
            </a:r>
            <a:r>
              <a:rPr lang="en-US" sz="1200" dirty="0" err="1"/>
              <a:t>Frota</a:t>
            </a:r>
            <a:r>
              <a:rPr lang="en-US" sz="1200" dirty="0"/>
              <a:t>, 2019)</a:t>
            </a:r>
          </a:p>
        </p:txBody>
      </p:sp>
      <p:sp>
        <p:nvSpPr>
          <p:cNvPr id="79" name="TextBox 78"/>
          <p:cNvSpPr txBox="1"/>
          <p:nvPr/>
        </p:nvSpPr>
        <p:spPr>
          <a:xfrm>
            <a:off x="405474" y="6320886"/>
            <a:ext cx="6141425" cy="338554"/>
          </a:xfrm>
          <a:prstGeom prst="rect">
            <a:avLst/>
          </a:prstGeom>
          <a:noFill/>
        </p:spPr>
        <p:txBody>
          <a:bodyPr wrap="none" rtlCol="0">
            <a:spAutoFit/>
          </a:bodyPr>
          <a:lstStyle/>
          <a:p>
            <a:r>
              <a:rPr lang="en-US" sz="1600" baseline="16000"/>
              <a:t>* </a:t>
            </a:r>
            <a:r>
              <a:rPr lang="en-US" sz="1600" dirty="0"/>
              <a:t>a.k.a. tone-metrical association, </a:t>
            </a:r>
            <a:r>
              <a:rPr lang="en-US" sz="1600" dirty="0" err="1"/>
              <a:t>a.k.</a:t>
            </a:r>
            <a:r>
              <a:rPr lang="en-US" sz="1600" err="1"/>
              <a:t>a</a:t>
            </a:r>
            <a:r>
              <a:rPr lang="en-US" sz="1600"/>
              <a:t> resolving tune-text </a:t>
            </a:r>
            <a:r>
              <a:rPr lang="en-US" sz="1600" dirty="0"/>
              <a:t>conflicts</a:t>
            </a:r>
          </a:p>
        </p:txBody>
      </p:sp>
      <p:grpSp>
        <p:nvGrpSpPr>
          <p:cNvPr id="80" name="Group 79"/>
          <p:cNvGrpSpPr/>
          <p:nvPr/>
        </p:nvGrpSpPr>
        <p:grpSpPr>
          <a:xfrm>
            <a:off x="1097612" y="2158439"/>
            <a:ext cx="1097268" cy="247426"/>
            <a:chOff x="4125566" y="3273013"/>
            <a:chExt cx="1097268" cy="247426"/>
          </a:xfrm>
        </p:grpSpPr>
        <p:cxnSp>
          <p:nvCxnSpPr>
            <p:cNvPr id="81" name="Straight Arrow Connector 80"/>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2" name="Straight Arrow Connector 81"/>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3" name="Straight Arrow Connector 82"/>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4" name="Straight Arrow Connector 83"/>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5" name="Straight Arrow Connector 84"/>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6" name="Straight Arrow Connector 85"/>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87" name="Straight Arrow Connector 86"/>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grpSp>
        <p:nvGrpSpPr>
          <p:cNvPr id="88" name="Group 87"/>
          <p:cNvGrpSpPr/>
          <p:nvPr/>
        </p:nvGrpSpPr>
        <p:grpSpPr>
          <a:xfrm flipV="1">
            <a:off x="2774008" y="4135156"/>
            <a:ext cx="1097268" cy="247426"/>
            <a:chOff x="4125566" y="3273013"/>
            <a:chExt cx="1097268" cy="247426"/>
          </a:xfrm>
        </p:grpSpPr>
        <p:cxnSp>
          <p:nvCxnSpPr>
            <p:cNvPr id="89" name="Straight Arrow Connector 88"/>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0" name="Straight Arrow Connector 89"/>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1" name="Straight Arrow Connector 90"/>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2" name="Straight Arrow Connector 91"/>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3" name="Straight Arrow Connector 92"/>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4" name="Straight Arrow Connector 93"/>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95" name="Straight Arrow Connector 94"/>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Tree>
    <p:extLst>
      <p:ext uri="{BB962C8B-B14F-4D97-AF65-F5344CB8AC3E}">
        <p14:creationId xmlns:p14="http://schemas.microsoft.com/office/powerpoint/2010/main" val="334805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solidFill>
                  <a:schemeClr val="tx1">
                    <a:lumMod val="50000"/>
                  </a:schemeClr>
                </a:solidFill>
              </a:rPr>
              <a:t>Temporal multistream configurations</a:t>
            </a:r>
          </a:p>
          <a:p>
            <a:pPr marL="457200" indent="-457200">
              <a:lnSpc>
                <a:spcPct val="150000"/>
              </a:lnSpc>
              <a:buFont typeface="+mj-lt"/>
              <a:buAutoNum type="arabicPeriod"/>
            </a:pPr>
            <a:r>
              <a:rPr lang="en-US" sz="2400">
                <a:solidFill>
                  <a:schemeClr val="tx1">
                    <a:lumMod val="50000"/>
                  </a:schemeClr>
                </a:solidFill>
              </a:rPr>
              <a:t>Gradient</a:t>
            </a:r>
          </a:p>
          <a:p>
            <a:pPr marL="457200" indent="-457200">
              <a:lnSpc>
                <a:spcPct val="150000"/>
              </a:lnSpc>
              <a:buFont typeface="+mj-lt"/>
              <a:buAutoNum type="arabicPeriod"/>
            </a:pPr>
            <a:r>
              <a:rPr lang="en-US" sz="2400"/>
              <a:t>Flexible alignment with words </a:t>
            </a:r>
          </a:p>
          <a:p>
            <a:pPr marL="457200" indent="-457200">
              <a:lnSpc>
                <a:spcPct val="150000"/>
              </a:lnSpc>
              <a:buFont typeface="+mj-lt"/>
              <a:buAutoNum type="arabicPeriod"/>
            </a:pPr>
            <a:r>
              <a:rPr lang="en-US" sz="2400">
                <a:solidFill>
                  <a:schemeClr val="tx1">
                    <a:lumMod val="50000"/>
                  </a:schemeClr>
                </a:solidFill>
              </a:rPr>
              <a:t>Direct form-function associations</a:t>
            </a:r>
          </a:p>
          <a:p>
            <a:pPr marL="457200" indent="-457200">
              <a:lnSpc>
                <a:spcPct val="150000"/>
              </a:lnSpc>
              <a:buFont typeface="+mj-lt"/>
              <a:buAutoNum type="arabicPeriod"/>
            </a:pPr>
            <a:r>
              <a:rPr lang="en-US" sz="2400">
                <a:solidFill>
                  <a:schemeClr val="tx1">
                    <a:lumMod val="50000"/>
                  </a:schemeClr>
                </a:solidFill>
              </a:rPr>
              <a:t>Joint constructions </a:t>
            </a:r>
            <a:endParaRPr lang="en-US" sz="2000">
              <a:solidFill>
                <a:schemeClr val="tx1">
                  <a:lumMod val="50000"/>
                </a:schemeClr>
              </a:solidFill>
            </a:endParaRPr>
          </a:p>
          <a:p>
            <a:pPr marL="457200" indent="-457200">
              <a:lnSpc>
                <a:spcPct val="150000"/>
              </a:lnSpc>
              <a:buFont typeface="+mj-lt"/>
              <a:buAutoNum type="arabicPeriod"/>
            </a:pPr>
            <a:r>
              <a:rPr lang="en-US" sz="2400">
                <a:solidFill>
                  <a:schemeClr val="tx1">
                    <a:lumMod val="50000"/>
                  </a:schemeClr>
                </a:solidFill>
              </a:rPr>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480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binary / categorical </a:t>
            </a:r>
            <a:endParaRPr lang="en-US" sz="2000" kern="0">
              <a:solidFill>
                <a:schemeClr val="tx1">
                  <a:lumMod val="50000"/>
                </a:schemeClr>
              </a:solidFill>
            </a:endParaRPr>
          </a:p>
          <a:p>
            <a:pPr marL="0" indent="0">
              <a:lnSpc>
                <a:spcPct val="150000"/>
              </a:lnSpc>
              <a:buNone/>
            </a:pPr>
            <a:r>
              <a:rPr lang="en-US" sz="2400" i="1" kern="0">
                <a:solidFill>
                  <a:srgbClr val="FFFFCC"/>
                </a:solidFill>
              </a:rPr>
              <a:t>vs</a:t>
            </a:r>
            <a:r>
              <a:rPr lang="en-US" sz="2400" i="1" kern="0">
                <a:solidFill>
                  <a:srgbClr val="FFFF00"/>
                </a:solidFill>
              </a:rPr>
              <a:t> </a:t>
            </a:r>
            <a:r>
              <a:rPr lang="en-US" sz="2400" kern="0">
                <a:solidFill>
                  <a:srgbClr val="FFC000"/>
                </a:solidFill>
              </a:rPr>
              <a:t>fixed alignment   </a:t>
            </a: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symbol-mediated</a:t>
            </a:r>
            <a:endParaRPr lang="en-US" sz="2400" i="1" kern="0">
              <a:solidFill>
                <a:schemeClr val="tx1">
                  <a:lumMod val="50000"/>
                </a:schemeClr>
              </a:solidFill>
            </a:endParaRPr>
          </a:p>
          <a:p>
            <a:pPr marL="457200" indent="-457200">
              <a:lnSpc>
                <a:spcPct val="150000"/>
              </a:lnSpc>
              <a:buFont typeface="+mj-lt"/>
              <a:buAutoNum type="arabicPeriod"/>
            </a:pPr>
            <a:endParaRPr lang="en-US" sz="2400" kern="0">
              <a:solidFill>
                <a:srgbClr val="FFFF00"/>
              </a:solidFill>
            </a:endParaRPr>
          </a:p>
        </p:txBody>
      </p:sp>
    </p:spTree>
    <p:extLst>
      <p:ext uri="{BB962C8B-B14F-4D97-AF65-F5344CB8AC3E}">
        <p14:creationId xmlns:p14="http://schemas.microsoft.com/office/powerpoint/2010/main" val="33094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solidFill>
                  <a:schemeClr val="tx1">
                    <a:lumMod val="50000"/>
                  </a:schemeClr>
                </a:solidFill>
              </a:rPr>
              <a:t>Temporal multistream configurations</a:t>
            </a:r>
          </a:p>
          <a:p>
            <a:pPr marL="457200" indent="-457200">
              <a:lnSpc>
                <a:spcPct val="150000"/>
              </a:lnSpc>
              <a:buFont typeface="+mj-lt"/>
              <a:buAutoNum type="arabicPeriod"/>
            </a:pPr>
            <a:r>
              <a:rPr lang="en-US" sz="2400">
                <a:solidFill>
                  <a:schemeClr val="tx1">
                    <a:lumMod val="50000"/>
                  </a:schemeClr>
                </a:solidFill>
              </a:rPr>
              <a:t>Gradient</a:t>
            </a:r>
          </a:p>
          <a:p>
            <a:pPr marL="457200" indent="-457200">
              <a:lnSpc>
                <a:spcPct val="150000"/>
              </a:lnSpc>
              <a:buFont typeface="+mj-lt"/>
              <a:buAutoNum type="arabicPeriod"/>
            </a:pPr>
            <a:r>
              <a:rPr lang="en-US" sz="2400">
                <a:solidFill>
                  <a:schemeClr val="tx1">
                    <a:lumMod val="50000"/>
                  </a:schemeClr>
                </a:solidFill>
              </a:rPr>
              <a:t>Flexible alignment with words </a:t>
            </a:r>
          </a:p>
          <a:p>
            <a:pPr marL="457200" indent="-457200">
              <a:lnSpc>
                <a:spcPct val="150000"/>
              </a:lnSpc>
              <a:buFont typeface="+mj-lt"/>
              <a:buAutoNum type="arabicPeriod"/>
            </a:pPr>
            <a:r>
              <a:rPr lang="en-US" sz="2400"/>
              <a:t>Direct form-function associations</a:t>
            </a:r>
          </a:p>
          <a:p>
            <a:pPr marL="457200" indent="-457200">
              <a:lnSpc>
                <a:spcPct val="150000"/>
              </a:lnSpc>
              <a:buFont typeface="+mj-lt"/>
              <a:buAutoNum type="arabicPeriod"/>
            </a:pPr>
            <a:r>
              <a:rPr lang="en-US" sz="2400">
                <a:solidFill>
                  <a:schemeClr val="tx1">
                    <a:lumMod val="50000"/>
                  </a:schemeClr>
                </a:solidFill>
              </a:rPr>
              <a:t>Joint constructions </a:t>
            </a:r>
            <a:endParaRPr lang="en-US" sz="2000">
              <a:solidFill>
                <a:schemeClr val="tx1">
                  <a:lumMod val="50000"/>
                </a:schemeClr>
              </a:solidFill>
            </a:endParaRPr>
          </a:p>
          <a:p>
            <a:pPr marL="457200" indent="-457200">
              <a:lnSpc>
                <a:spcPct val="150000"/>
              </a:lnSpc>
              <a:buFont typeface="+mj-lt"/>
              <a:buAutoNum type="arabicPeriod"/>
            </a:pPr>
            <a:r>
              <a:rPr lang="en-US" sz="2400">
                <a:solidFill>
                  <a:schemeClr val="tx1">
                    <a:lumMod val="50000"/>
                  </a:schemeClr>
                </a:solidFill>
              </a:rPr>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480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binary / categorical </a:t>
            </a:r>
            <a:endParaRPr lang="en-US" sz="2000" kern="0">
              <a:solidFill>
                <a:schemeClr val="tx1">
                  <a:lumMod val="50000"/>
                </a:schemeClr>
              </a:solidFill>
            </a:endParaRP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fixed alignment   </a:t>
            </a:r>
          </a:p>
          <a:p>
            <a:pPr marL="0" indent="0">
              <a:lnSpc>
                <a:spcPct val="150000"/>
              </a:lnSpc>
              <a:buNone/>
            </a:pPr>
            <a:r>
              <a:rPr lang="en-US" sz="2400" i="1" kern="0">
                <a:solidFill>
                  <a:srgbClr val="FFFFCC"/>
                </a:solidFill>
              </a:rPr>
              <a:t>vs</a:t>
            </a:r>
            <a:r>
              <a:rPr lang="en-US" sz="2400" i="1" kern="0">
                <a:solidFill>
                  <a:srgbClr val="FFFF00"/>
                </a:solidFill>
              </a:rPr>
              <a:t> </a:t>
            </a:r>
            <a:r>
              <a:rPr lang="en-US" sz="2400" kern="0">
                <a:solidFill>
                  <a:srgbClr val="FFC000"/>
                </a:solidFill>
              </a:rPr>
              <a:t>symbol-mediated</a:t>
            </a:r>
            <a:endParaRPr lang="en-US" sz="2400" i="1" kern="0">
              <a:solidFill>
                <a:srgbClr val="FFC000"/>
              </a:solidFill>
            </a:endParaRPr>
          </a:p>
          <a:p>
            <a:pPr marL="457200" indent="-457200">
              <a:lnSpc>
                <a:spcPct val="150000"/>
              </a:lnSpc>
              <a:buFont typeface="+mj-lt"/>
              <a:buAutoNum type="arabicPeriod"/>
            </a:pPr>
            <a:endParaRPr lang="en-US" sz="2400" kern="0">
              <a:solidFill>
                <a:srgbClr val="FFFF00"/>
              </a:solidFill>
            </a:endParaRPr>
          </a:p>
        </p:txBody>
      </p:sp>
    </p:spTree>
    <p:extLst>
      <p:ext uri="{BB962C8B-B14F-4D97-AF65-F5344CB8AC3E}">
        <p14:creationId xmlns:p14="http://schemas.microsoft.com/office/powerpoint/2010/main" val="316044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xmlns="" id="{FA3C4328-2734-E897-015D-9697BC556FFD}"/>
              </a:ext>
            </a:extLst>
          </p:cNvPr>
          <p:cNvSpPr/>
          <p:nvPr/>
        </p:nvSpPr>
        <p:spPr bwMode="auto">
          <a:xfrm>
            <a:off x="1704325" y="2856276"/>
            <a:ext cx="5644695" cy="180270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67" name="Picture 66">
            <a:extLst>
              <a:ext uri="{FF2B5EF4-FFF2-40B4-BE49-F238E27FC236}">
                <a16:creationId xmlns:a16="http://schemas.microsoft.com/office/drawing/2014/main" xmlns="" id="{59D74907-0B36-B618-63F5-AC5F01B18489}"/>
              </a:ext>
            </a:extLst>
          </p:cNvPr>
          <p:cNvPicPr>
            <a:picLocks noChangeAspect="1"/>
          </p:cNvPicPr>
          <p:nvPr/>
        </p:nvPicPr>
        <p:blipFill rotWithShape="1">
          <a:blip r:embed="rId3"/>
          <a:srcRect t="48027"/>
          <a:stretch/>
        </p:blipFill>
        <p:spPr>
          <a:xfrm>
            <a:off x="1714157" y="2856275"/>
            <a:ext cx="5380210" cy="1177097"/>
          </a:xfrm>
          <a:prstGeom prst="rect">
            <a:avLst/>
          </a:prstGeom>
        </p:spPr>
      </p:pic>
      <p:sp>
        <p:nvSpPr>
          <p:cNvPr id="68" name="Rectangle 67">
            <a:extLst>
              <a:ext uri="{FF2B5EF4-FFF2-40B4-BE49-F238E27FC236}">
                <a16:creationId xmlns:a16="http://schemas.microsoft.com/office/drawing/2014/main" xmlns="" id="{82867167-43DC-FD56-65E2-55A326C80A7E}"/>
              </a:ext>
            </a:extLst>
          </p:cNvPr>
          <p:cNvSpPr/>
          <p:nvPr/>
        </p:nvSpPr>
        <p:spPr bwMode="auto">
          <a:xfrm>
            <a:off x="1899041" y="3644178"/>
            <a:ext cx="5255261" cy="319093"/>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 name="TextBox 5">
            <a:extLst>
              <a:ext uri="{FF2B5EF4-FFF2-40B4-BE49-F238E27FC236}">
                <a16:creationId xmlns:a16="http://schemas.microsoft.com/office/drawing/2014/main" xmlns="" id="{BFAC7E68-E518-018C-38EC-39DCEFF0A356}"/>
              </a:ext>
            </a:extLst>
          </p:cNvPr>
          <p:cNvSpPr txBox="1"/>
          <p:nvPr/>
        </p:nvSpPr>
        <p:spPr>
          <a:xfrm>
            <a:off x="1935968" y="3523885"/>
            <a:ext cx="925253"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loudness</a:t>
            </a:r>
            <a:endParaRPr kumimoji="0" lang="en-US" sz="2000" dirty="0">
              <a:solidFill>
                <a:prstClr val="black"/>
              </a:solidFill>
              <a:latin typeface="Calibri" panose="020F0502020204030204"/>
              <a:ea typeface="+mn-ea"/>
            </a:endParaRPr>
          </a:p>
        </p:txBody>
      </p:sp>
      <p:sp>
        <p:nvSpPr>
          <p:cNvPr id="7" name="TextBox 6">
            <a:extLst>
              <a:ext uri="{FF2B5EF4-FFF2-40B4-BE49-F238E27FC236}">
                <a16:creationId xmlns:a16="http://schemas.microsoft.com/office/drawing/2014/main" xmlns="" id="{31D21245-D114-6CAA-CA5C-7F436E928E79}"/>
              </a:ext>
            </a:extLst>
          </p:cNvPr>
          <p:cNvSpPr txBox="1"/>
          <p:nvPr/>
        </p:nvSpPr>
        <p:spPr>
          <a:xfrm>
            <a:off x="2077857" y="3829522"/>
            <a:ext cx="788999" cy="434991"/>
          </a:xfrm>
          <a:prstGeom prst="rect">
            <a:avLst/>
          </a:prstGeom>
          <a:noFill/>
        </p:spPr>
        <p:txBody>
          <a:bodyPr wrap="none" rtlCol="0">
            <a:spAutoFit/>
          </a:bodyPr>
          <a:lstStyle/>
          <a:p>
            <a:pPr algn="r" fontAlgn="auto">
              <a:lnSpc>
                <a:spcPts val="3000"/>
              </a:lnSpc>
              <a:spcBef>
                <a:spcPts val="0"/>
              </a:spcBef>
              <a:spcAft>
                <a:spcPts val="0"/>
              </a:spcAft>
            </a:pPr>
            <a:r>
              <a:rPr kumimoji="0" lang="en-US" sz="1600" dirty="0">
                <a:solidFill>
                  <a:prstClr val="black"/>
                </a:solidFill>
                <a:latin typeface="Calibri" panose="020F0502020204030204"/>
                <a:ea typeface="+mn-ea"/>
              </a:rPr>
              <a:t>clipped</a:t>
            </a:r>
            <a:endParaRPr kumimoji="0" lang="en-US" sz="2000" dirty="0">
              <a:solidFill>
                <a:prstClr val="black"/>
              </a:solidFill>
              <a:latin typeface="Calibri" panose="020F0502020204030204"/>
              <a:ea typeface="+mn-ea"/>
            </a:endParaRPr>
          </a:p>
        </p:txBody>
      </p:sp>
      <p:cxnSp>
        <p:nvCxnSpPr>
          <p:cNvPr id="8" name="Straight Connector 7">
            <a:extLst>
              <a:ext uri="{FF2B5EF4-FFF2-40B4-BE49-F238E27FC236}">
                <a16:creationId xmlns:a16="http://schemas.microsoft.com/office/drawing/2014/main" xmlns="" id="{FD37E58D-35EE-446E-DC54-AF791DC76971}"/>
              </a:ext>
            </a:extLst>
          </p:cNvPr>
          <p:cNvCxnSpPr/>
          <p:nvPr/>
        </p:nvCxnSpPr>
        <p:spPr>
          <a:xfrm>
            <a:off x="2847345" y="4133184"/>
            <a:ext cx="4244029" cy="279"/>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8C8A40D1-C2FD-FF50-F773-B401D91DF9D0}"/>
              </a:ext>
            </a:extLst>
          </p:cNvPr>
          <p:cNvSpPr txBox="1"/>
          <p:nvPr/>
        </p:nvSpPr>
        <p:spPr>
          <a:xfrm>
            <a:off x="2437643" y="4381979"/>
            <a:ext cx="5291833" cy="276999"/>
          </a:xfrm>
          <a:prstGeom prst="rect">
            <a:avLst/>
          </a:prstGeom>
          <a:noFill/>
        </p:spPr>
        <p:txBody>
          <a:bodyPr wrap="none" rtlCol="0">
            <a:spAutoFit/>
          </a:bodyPr>
          <a:lstStyle/>
          <a:p>
            <a:r>
              <a:rPr lang="en-US" sz="1200" dirty="0">
                <a:solidFill>
                  <a:schemeClr val="bg2"/>
                </a:solidFill>
              </a:rPr>
              <a:t>              -1500              -1000               -500               0                  500          </a:t>
            </a:r>
          </a:p>
        </p:txBody>
      </p:sp>
      <p:cxnSp>
        <p:nvCxnSpPr>
          <p:cNvPr id="11" name="Straight Connector 10">
            <a:extLst>
              <a:ext uri="{FF2B5EF4-FFF2-40B4-BE49-F238E27FC236}">
                <a16:creationId xmlns:a16="http://schemas.microsoft.com/office/drawing/2014/main" xmlns="" id="{17A84700-1F5C-7275-434B-903A25947B61}"/>
              </a:ext>
            </a:extLst>
          </p:cNvPr>
          <p:cNvCxnSpPr>
            <a:cxnSpLocks/>
            <a:endCxn id="68" idx="3"/>
          </p:cNvCxnSpPr>
          <p:nvPr/>
        </p:nvCxnSpPr>
        <p:spPr>
          <a:xfrm flipV="1">
            <a:off x="2845836" y="3803725"/>
            <a:ext cx="4308466" cy="2027"/>
          </a:xfrm>
          <a:prstGeom prst="line">
            <a:avLst/>
          </a:prstGeom>
          <a:ln>
            <a:solidFill>
              <a:srgbClr val="62A4E6"/>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5CE3FCAC-6ADD-C509-0F53-FED5BB5D34AA}"/>
              </a:ext>
            </a:extLst>
          </p:cNvPr>
          <p:cNvGrpSpPr/>
          <p:nvPr/>
        </p:nvGrpSpPr>
        <p:grpSpPr>
          <a:xfrm>
            <a:off x="4099608" y="3677228"/>
            <a:ext cx="2281978" cy="266181"/>
            <a:chOff x="3422147" y="2839788"/>
            <a:chExt cx="3223601" cy="266181"/>
          </a:xfrm>
        </p:grpSpPr>
        <p:grpSp>
          <p:nvGrpSpPr>
            <p:cNvPr id="40" name="Group 39">
              <a:extLst>
                <a:ext uri="{FF2B5EF4-FFF2-40B4-BE49-F238E27FC236}">
                  <a16:creationId xmlns:a16="http://schemas.microsoft.com/office/drawing/2014/main" xmlns="" id="{77BFECE5-7D30-9057-4F7C-4B15974C71CC}"/>
                </a:ext>
              </a:extLst>
            </p:cNvPr>
            <p:cNvGrpSpPr/>
            <p:nvPr/>
          </p:nvGrpSpPr>
          <p:grpSpPr>
            <a:xfrm>
              <a:off x="3756903" y="2839788"/>
              <a:ext cx="2888845" cy="266181"/>
              <a:chOff x="3757592" y="2076453"/>
              <a:chExt cx="2888845" cy="266181"/>
            </a:xfrm>
          </p:grpSpPr>
          <p:grpSp>
            <p:nvGrpSpPr>
              <p:cNvPr id="53" name="Group 52">
                <a:extLst>
                  <a:ext uri="{FF2B5EF4-FFF2-40B4-BE49-F238E27FC236}">
                    <a16:creationId xmlns:a16="http://schemas.microsoft.com/office/drawing/2014/main" xmlns="" id="{05120623-EB2C-C686-8201-2DB22B7966DD}"/>
                  </a:ext>
                </a:extLst>
              </p:cNvPr>
              <p:cNvGrpSpPr/>
              <p:nvPr/>
            </p:nvGrpSpPr>
            <p:grpSpPr>
              <a:xfrm flipH="1">
                <a:off x="6134465" y="2076453"/>
                <a:ext cx="511972" cy="266181"/>
                <a:chOff x="2209798" y="2133601"/>
                <a:chExt cx="511972" cy="153109"/>
              </a:xfrm>
            </p:grpSpPr>
            <p:grpSp>
              <p:nvGrpSpPr>
                <p:cNvPr id="55" name="Group 54">
                  <a:extLst>
                    <a:ext uri="{FF2B5EF4-FFF2-40B4-BE49-F238E27FC236}">
                      <a16:creationId xmlns:a16="http://schemas.microsoft.com/office/drawing/2014/main" xmlns="" id="{1E6CF62E-2559-08D7-D63A-8444914DE160}"/>
                    </a:ext>
                  </a:extLst>
                </p:cNvPr>
                <p:cNvGrpSpPr/>
                <p:nvPr/>
              </p:nvGrpSpPr>
              <p:grpSpPr>
                <a:xfrm>
                  <a:off x="2209800" y="2207419"/>
                  <a:ext cx="458934" cy="78581"/>
                  <a:chOff x="2209800" y="2207419"/>
                  <a:chExt cx="458934" cy="78581"/>
                </a:xfrm>
              </p:grpSpPr>
              <p:sp>
                <p:nvSpPr>
                  <p:cNvPr id="63" name="Arc 62">
                    <a:extLst>
                      <a:ext uri="{FF2B5EF4-FFF2-40B4-BE49-F238E27FC236}">
                        <a16:creationId xmlns:a16="http://schemas.microsoft.com/office/drawing/2014/main" xmlns="" id="{CC887770-66F4-0E1C-A286-F3C8B85800C9}"/>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Arc 63">
                    <a:extLst>
                      <a:ext uri="{FF2B5EF4-FFF2-40B4-BE49-F238E27FC236}">
                        <a16:creationId xmlns:a16="http://schemas.microsoft.com/office/drawing/2014/main" xmlns="" id="{12F5C218-75EA-76EF-0158-C1447B47632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56" name="Rectangle 55">
                  <a:extLst>
                    <a:ext uri="{FF2B5EF4-FFF2-40B4-BE49-F238E27FC236}">
                      <a16:creationId xmlns:a16="http://schemas.microsoft.com/office/drawing/2014/main" xmlns="" id="{952D79BF-70FF-D632-9FA1-B08C3943D3CB}"/>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57" name="Group 56">
                  <a:extLst>
                    <a:ext uri="{FF2B5EF4-FFF2-40B4-BE49-F238E27FC236}">
                      <a16:creationId xmlns:a16="http://schemas.microsoft.com/office/drawing/2014/main" xmlns="" id="{41C8B90D-0AB2-F610-BFB6-45E6F832A0F6}"/>
                    </a:ext>
                  </a:extLst>
                </p:cNvPr>
                <p:cNvGrpSpPr/>
                <p:nvPr/>
              </p:nvGrpSpPr>
              <p:grpSpPr>
                <a:xfrm>
                  <a:off x="2209800" y="2133601"/>
                  <a:ext cx="458934" cy="78581"/>
                  <a:chOff x="2209800" y="2133601"/>
                  <a:chExt cx="458934" cy="78581"/>
                </a:xfrm>
              </p:grpSpPr>
              <p:sp>
                <p:nvSpPr>
                  <p:cNvPr id="61" name="Arc 60">
                    <a:extLst>
                      <a:ext uri="{FF2B5EF4-FFF2-40B4-BE49-F238E27FC236}">
                        <a16:creationId xmlns:a16="http://schemas.microsoft.com/office/drawing/2014/main" xmlns="" id="{535CDDD7-D56D-ACAB-F832-025DB9C9CEA7}"/>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2" name="Arc 61">
                    <a:extLst>
                      <a:ext uri="{FF2B5EF4-FFF2-40B4-BE49-F238E27FC236}">
                        <a16:creationId xmlns:a16="http://schemas.microsoft.com/office/drawing/2014/main" xmlns="" id="{24F5B5C1-ABFF-91FF-1037-834B1BE9B0B4}"/>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58" name="Group 57">
                  <a:extLst>
                    <a:ext uri="{FF2B5EF4-FFF2-40B4-BE49-F238E27FC236}">
                      <a16:creationId xmlns:a16="http://schemas.microsoft.com/office/drawing/2014/main" xmlns="" id="{6908A367-0251-32F1-AE9A-79DADEEBEDDC}"/>
                    </a:ext>
                  </a:extLst>
                </p:cNvPr>
                <p:cNvGrpSpPr/>
                <p:nvPr/>
              </p:nvGrpSpPr>
              <p:grpSpPr>
                <a:xfrm flipV="1">
                  <a:off x="2209798" y="2208129"/>
                  <a:ext cx="458934" cy="78581"/>
                  <a:chOff x="2209800" y="2133601"/>
                  <a:chExt cx="458934" cy="78581"/>
                </a:xfrm>
              </p:grpSpPr>
              <p:sp>
                <p:nvSpPr>
                  <p:cNvPr id="59" name="Arc 58">
                    <a:extLst>
                      <a:ext uri="{FF2B5EF4-FFF2-40B4-BE49-F238E27FC236}">
                        <a16:creationId xmlns:a16="http://schemas.microsoft.com/office/drawing/2014/main" xmlns="" id="{01EDBA71-B3DF-A4FD-9832-CDFE6C61EEA1}"/>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0" name="Arc 59">
                    <a:extLst>
                      <a:ext uri="{FF2B5EF4-FFF2-40B4-BE49-F238E27FC236}">
                        <a16:creationId xmlns:a16="http://schemas.microsoft.com/office/drawing/2014/main" xmlns="" id="{C4A5D89E-7243-0837-D9B1-4FA9810004CB}"/>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54" name="Straight Connector 53">
                <a:extLst>
                  <a:ext uri="{FF2B5EF4-FFF2-40B4-BE49-F238E27FC236}">
                    <a16:creationId xmlns:a16="http://schemas.microsoft.com/office/drawing/2014/main" xmlns="" id="{7D1984A9-12F6-8034-7853-ADA493279626}"/>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41" name="Group 40">
              <a:extLst>
                <a:ext uri="{FF2B5EF4-FFF2-40B4-BE49-F238E27FC236}">
                  <a16:creationId xmlns:a16="http://schemas.microsoft.com/office/drawing/2014/main" xmlns="" id="{2ABDE2ED-AC71-5151-FFDD-FD1AC996FCA9}"/>
                </a:ext>
              </a:extLst>
            </p:cNvPr>
            <p:cNvGrpSpPr/>
            <p:nvPr/>
          </p:nvGrpSpPr>
          <p:grpSpPr>
            <a:xfrm>
              <a:off x="3422147" y="2903864"/>
              <a:ext cx="511972" cy="137738"/>
              <a:chOff x="2209798" y="2133601"/>
              <a:chExt cx="511972" cy="153109"/>
            </a:xfrm>
          </p:grpSpPr>
          <p:grpSp>
            <p:nvGrpSpPr>
              <p:cNvPr id="43" name="Group 42">
                <a:extLst>
                  <a:ext uri="{FF2B5EF4-FFF2-40B4-BE49-F238E27FC236}">
                    <a16:creationId xmlns:a16="http://schemas.microsoft.com/office/drawing/2014/main" xmlns="" id="{7F9E8AC3-E4C1-703F-2C51-2585BEAD16D4}"/>
                  </a:ext>
                </a:extLst>
              </p:cNvPr>
              <p:cNvGrpSpPr/>
              <p:nvPr/>
            </p:nvGrpSpPr>
            <p:grpSpPr>
              <a:xfrm>
                <a:off x="2209800" y="2207419"/>
                <a:ext cx="458934" cy="78581"/>
                <a:chOff x="2209800" y="2207419"/>
                <a:chExt cx="458934" cy="78581"/>
              </a:xfrm>
            </p:grpSpPr>
            <p:sp>
              <p:nvSpPr>
                <p:cNvPr id="51" name="Arc 50">
                  <a:extLst>
                    <a:ext uri="{FF2B5EF4-FFF2-40B4-BE49-F238E27FC236}">
                      <a16:creationId xmlns:a16="http://schemas.microsoft.com/office/drawing/2014/main" xmlns="" id="{0D11117A-D69C-40D5-EC3D-75623DF9DA19}"/>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2" name="Arc 51">
                  <a:extLst>
                    <a:ext uri="{FF2B5EF4-FFF2-40B4-BE49-F238E27FC236}">
                      <a16:creationId xmlns:a16="http://schemas.microsoft.com/office/drawing/2014/main" xmlns="" id="{4BE570C5-B8E7-9712-E728-8600D60E240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44" name="Rectangle 43">
                <a:extLst>
                  <a:ext uri="{FF2B5EF4-FFF2-40B4-BE49-F238E27FC236}">
                    <a16:creationId xmlns:a16="http://schemas.microsoft.com/office/drawing/2014/main" xmlns="" id="{CF34081C-2855-42FA-1B9A-6FA465B12856}"/>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xmlns="" id="{598BAAEB-A315-897D-AB6B-BCBF14D5A31F}"/>
                  </a:ext>
                </a:extLst>
              </p:cNvPr>
              <p:cNvGrpSpPr/>
              <p:nvPr/>
            </p:nvGrpSpPr>
            <p:grpSpPr>
              <a:xfrm>
                <a:off x="2209800" y="2133601"/>
                <a:ext cx="458934" cy="78581"/>
                <a:chOff x="2209800" y="2133601"/>
                <a:chExt cx="458934" cy="78581"/>
              </a:xfrm>
            </p:grpSpPr>
            <p:sp>
              <p:nvSpPr>
                <p:cNvPr id="49" name="Arc 48">
                  <a:extLst>
                    <a:ext uri="{FF2B5EF4-FFF2-40B4-BE49-F238E27FC236}">
                      <a16:creationId xmlns:a16="http://schemas.microsoft.com/office/drawing/2014/main" xmlns="" id="{21F29BFD-F000-CE3A-7825-4EFE6B6A91E1}"/>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0" name="Arc 49">
                  <a:extLst>
                    <a:ext uri="{FF2B5EF4-FFF2-40B4-BE49-F238E27FC236}">
                      <a16:creationId xmlns:a16="http://schemas.microsoft.com/office/drawing/2014/main" xmlns="" id="{58854BF1-6A4C-4140-D9A5-C8E1016A5242}"/>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6" name="Group 45">
                <a:extLst>
                  <a:ext uri="{FF2B5EF4-FFF2-40B4-BE49-F238E27FC236}">
                    <a16:creationId xmlns:a16="http://schemas.microsoft.com/office/drawing/2014/main" xmlns="" id="{47D4D851-AE97-27A5-A98F-0E0F563A3072}"/>
                  </a:ext>
                </a:extLst>
              </p:cNvPr>
              <p:cNvGrpSpPr/>
              <p:nvPr/>
            </p:nvGrpSpPr>
            <p:grpSpPr>
              <a:xfrm flipV="1">
                <a:off x="2209798" y="2208129"/>
                <a:ext cx="458934" cy="78581"/>
                <a:chOff x="2209800" y="2133601"/>
                <a:chExt cx="458934" cy="78581"/>
              </a:xfrm>
            </p:grpSpPr>
            <p:sp>
              <p:nvSpPr>
                <p:cNvPr id="47" name="Arc 46">
                  <a:extLst>
                    <a:ext uri="{FF2B5EF4-FFF2-40B4-BE49-F238E27FC236}">
                      <a16:creationId xmlns:a16="http://schemas.microsoft.com/office/drawing/2014/main" xmlns="" id="{AB8BE55E-6319-ACFC-4826-F5F970D78E47}"/>
                    </a:ext>
                  </a:extLst>
                </p:cNvPr>
                <p:cNvSpPr/>
                <p:nvPr/>
              </p:nvSpPr>
              <p:spPr>
                <a:xfrm flipH="1">
                  <a:off x="2440134" y="2135982"/>
                  <a:ext cx="228600" cy="76200"/>
                </a:xfrm>
                <a:prstGeom prst="arc">
                  <a:avLst/>
                </a:prstGeom>
                <a:solidFill>
                  <a:srgbClr val="E7E6E6">
                    <a:lumMod val="75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xmlns="" id="{2432F0D5-4AA1-F467-9141-2479F05CF1F7}"/>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42" name="Trapezoid 41">
              <a:extLst>
                <a:ext uri="{FF2B5EF4-FFF2-40B4-BE49-F238E27FC236}">
                  <a16:creationId xmlns:a16="http://schemas.microsoft.com/office/drawing/2014/main" xmlns="" id="{DABBE5E5-1C92-1540-A42D-9C476C407049}"/>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xmlns="" id="{CFBD8CA3-EAF0-933E-A19D-FEFAD95DADED}"/>
              </a:ext>
            </a:extLst>
          </p:cNvPr>
          <p:cNvGrpSpPr/>
          <p:nvPr/>
        </p:nvGrpSpPr>
        <p:grpSpPr>
          <a:xfrm>
            <a:off x="3470234" y="3997792"/>
            <a:ext cx="3223601" cy="266181"/>
            <a:chOff x="3422147" y="2839788"/>
            <a:chExt cx="3223601" cy="266181"/>
          </a:xfrm>
        </p:grpSpPr>
        <p:grpSp>
          <p:nvGrpSpPr>
            <p:cNvPr id="14" name="Group 13">
              <a:extLst>
                <a:ext uri="{FF2B5EF4-FFF2-40B4-BE49-F238E27FC236}">
                  <a16:creationId xmlns:a16="http://schemas.microsoft.com/office/drawing/2014/main" xmlns="" id="{3C8AE60C-D5D2-43D9-E92F-4F0DD3EB3CDD}"/>
                </a:ext>
              </a:extLst>
            </p:cNvPr>
            <p:cNvGrpSpPr/>
            <p:nvPr/>
          </p:nvGrpSpPr>
          <p:grpSpPr>
            <a:xfrm>
              <a:off x="3756903" y="2839788"/>
              <a:ext cx="2888845" cy="266181"/>
              <a:chOff x="3757592" y="2076453"/>
              <a:chExt cx="2888845" cy="266181"/>
            </a:xfrm>
          </p:grpSpPr>
          <p:grpSp>
            <p:nvGrpSpPr>
              <p:cNvPr id="27" name="Group 26">
                <a:extLst>
                  <a:ext uri="{FF2B5EF4-FFF2-40B4-BE49-F238E27FC236}">
                    <a16:creationId xmlns:a16="http://schemas.microsoft.com/office/drawing/2014/main" xmlns="" id="{CC918735-2FE6-33C9-780A-805C1252DC73}"/>
                  </a:ext>
                </a:extLst>
              </p:cNvPr>
              <p:cNvGrpSpPr/>
              <p:nvPr/>
            </p:nvGrpSpPr>
            <p:grpSpPr>
              <a:xfrm flipH="1">
                <a:off x="6134465" y="2076453"/>
                <a:ext cx="511972" cy="266181"/>
                <a:chOff x="2209798" y="2133601"/>
                <a:chExt cx="511972" cy="153109"/>
              </a:xfrm>
            </p:grpSpPr>
            <p:grpSp>
              <p:nvGrpSpPr>
                <p:cNvPr id="30" name="Group 29">
                  <a:extLst>
                    <a:ext uri="{FF2B5EF4-FFF2-40B4-BE49-F238E27FC236}">
                      <a16:creationId xmlns:a16="http://schemas.microsoft.com/office/drawing/2014/main" xmlns="" id="{B27383BD-2493-10D1-530D-275995253885}"/>
                    </a:ext>
                  </a:extLst>
                </p:cNvPr>
                <p:cNvGrpSpPr/>
                <p:nvPr/>
              </p:nvGrpSpPr>
              <p:grpSpPr>
                <a:xfrm>
                  <a:off x="2209800" y="2207419"/>
                  <a:ext cx="458934" cy="78581"/>
                  <a:chOff x="2209800" y="2207419"/>
                  <a:chExt cx="458934" cy="78581"/>
                </a:xfrm>
              </p:grpSpPr>
              <p:sp>
                <p:nvSpPr>
                  <p:cNvPr id="38" name="Arc 37">
                    <a:extLst>
                      <a:ext uri="{FF2B5EF4-FFF2-40B4-BE49-F238E27FC236}">
                        <a16:creationId xmlns:a16="http://schemas.microsoft.com/office/drawing/2014/main" xmlns="" id="{EDC7AF43-CBDC-0704-7A95-706B1CFD5392}"/>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xmlns="" id="{A6ADD802-9BE8-975E-2025-12957B2D5678}"/>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31" name="Rectangle 30">
                  <a:extLst>
                    <a:ext uri="{FF2B5EF4-FFF2-40B4-BE49-F238E27FC236}">
                      <a16:creationId xmlns:a16="http://schemas.microsoft.com/office/drawing/2014/main" xmlns="" id="{0CE3DFA9-D1C7-3C89-B529-2B02D7801AAA}"/>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xmlns="" id="{70FC4873-1234-EA6C-FFF8-5B9579DD676E}"/>
                    </a:ext>
                  </a:extLst>
                </p:cNvPr>
                <p:cNvGrpSpPr/>
                <p:nvPr/>
              </p:nvGrpSpPr>
              <p:grpSpPr>
                <a:xfrm>
                  <a:off x="2209800" y="2133601"/>
                  <a:ext cx="458934" cy="78581"/>
                  <a:chOff x="2209800" y="2133601"/>
                  <a:chExt cx="458934" cy="78581"/>
                </a:xfrm>
              </p:grpSpPr>
              <p:sp>
                <p:nvSpPr>
                  <p:cNvPr id="36" name="Arc 35">
                    <a:extLst>
                      <a:ext uri="{FF2B5EF4-FFF2-40B4-BE49-F238E27FC236}">
                        <a16:creationId xmlns:a16="http://schemas.microsoft.com/office/drawing/2014/main" xmlns="" id="{29CDBCB2-4A4B-1509-5B27-7458CAC8CD01}"/>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xmlns="" id="{4EEDCB24-0E6F-DE62-EA1D-8732B8D11FF5}"/>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xmlns="" id="{557AFA0C-3AFE-9E14-382F-AFF9B574BAD6}"/>
                    </a:ext>
                  </a:extLst>
                </p:cNvPr>
                <p:cNvGrpSpPr/>
                <p:nvPr/>
              </p:nvGrpSpPr>
              <p:grpSpPr>
                <a:xfrm flipV="1">
                  <a:off x="2209798" y="2208129"/>
                  <a:ext cx="458934" cy="78581"/>
                  <a:chOff x="2209800" y="2133601"/>
                  <a:chExt cx="458934" cy="78581"/>
                </a:xfrm>
              </p:grpSpPr>
              <p:sp>
                <p:nvSpPr>
                  <p:cNvPr id="34" name="Arc 33">
                    <a:extLst>
                      <a:ext uri="{FF2B5EF4-FFF2-40B4-BE49-F238E27FC236}">
                        <a16:creationId xmlns:a16="http://schemas.microsoft.com/office/drawing/2014/main" xmlns="" id="{7869F5B5-CBA1-2F37-37B9-3EA7FE5C1DB1}"/>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xmlns="" id="{51892BDC-7DFE-82CA-197B-9B37A764817E}"/>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28" name="Straight Connector 27">
                <a:extLst>
                  <a:ext uri="{FF2B5EF4-FFF2-40B4-BE49-F238E27FC236}">
                    <a16:creationId xmlns:a16="http://schemas.microsoft.com/office/drawing/2014/main" xmlns="" id="{0B889514-FE1A-3487-DADD-0AEA12D941C4}"/>
                  </a:ext>
                </a:extLst>
              </p:cNvPr>
              <p:cNvCxnSpPr>
                <a:stCxn id="23" idx="0"/>
                <a:endCxn id="36" idx="0"/>
              </p:cNvCxnSpPr>
              <p:nvPr/>
            </p:nvCxnSpPr>
            <p:spPr>
              <a:xfrm flipV="1">
                <a:off x="3767472" y="2080592"/>
                <a:ext cx="2534329" cy="62079"/>
              </a:xfrm>
              <a:prstGeom prst="line">
                <a:avLst/>
              </a:prstGeom>
              <a:noFill/>
              <a:ln w="6350" cap="flat" cmpd="sng" algn="ctr">
                <a:solidFill>
                  <a:srgbClr val="5B9BD5"/>
                </a:solidFill>
                <a:prstDash val="solid"/>
                <a:miter lim="800000"/>
              </a:ln>
              <a:effectLst/>
            </p:spPr>
          </p:cxnSp>
          <p:cxnSp>
            <p:nvCxnSpPr>
              <p:cNvPr id="29" name="Straight Connector 28">
                <a:extLst>
                  <a:ext uri="{FF2B5EF4-FFF2-40B4-BE49-F238E27FC236}">
                    <a16:creationId xmlns:a16="http://schemas.microsoft.com/office/drawing/2014/main" xmlns="" id="{E07BDF1A-8C1E-937C-F53A-36D23C6AD2AE}"/>
                  </a:ext>
                </a:extLst>
              </p:cNvPr>
              <p:cNvCxnSpPr/>
              <p:nvPr/>
            </p:nvCxnSpPr>
            <p:spPr>
              <a:xfrm>
                <a:off x="3757592" y="2275772"/>
                <a:ext cx="2554558" cy="60845"/>
              </a:xfrm>
              <a:prstGeom prst="line">
                <a:avLst/>
              </a:prstGeom>
              <a:noFill/>
              <a:ln w="6350" cap="flat" cmpd="sng" algn="ctr">
                <a:solidFill>
                  <a:srgbClr val="5B9BD5"/>
                </a:solidFill>
                <a:prstDash val="solid"/>
                <a:miter lim="800000"/>
              </a:ln>
              <a:effectLst/>
            </p:spPr>
          </p:cxnSp>
        </p:grpSp>
        <p:grpSp>
          <p:nvGrpSpPr>
            <p:cNvPr id="15" name="Group 14">
              <a:extLst>
                <a:ext uri="{FF2B5EF4-FFF2-40B4-BE49-F238E27FC236}">
                  <a16:creationId xmlns:a16="http://schemas.microsoft.com/office/drawing/2014/main" xmlns="" id="{B12C7002-BD1F-696B-9368-CE863CB2F527}"/>
                </a:ext>
              </a:extLst>
            </p:cNvPr>
            <p:cNvGrpSpPr/>
            <p:nvPr/>
          </p:nvGrpSpPr>
          <p:grpSpPr>
            <a:xfrm>
              <a:off x="3422147" y="2903864"/>
              <a:ext cx="511972" cy="137738"/>
              <a:chOff x="2209798" y="2133601"/>
              <a:chExt cx="511972" cy="153109"/>
            </a:xfrm>
          </p:grpSpPr>
          <p:grpSp>
            <p:nvGrpSpPr>
              <p:cNvPr id="17" name="Group 16">
                <a:extLst>
                  <a:ext uri="{FF2B5EF4-FFF2-40B4-BE49-F238E27FC236}">
                    <a16:creationId xmlns:a16="http://schemas.microsoft.com/office/drawing/2014/main" xmlns="" id="{8C51BD4D-AB8A-FC7A-279B-81BA64434E73}"/>
                  </a:ext>
                </a:extLst>
              </p:cNvPr>
              <p:cNvGrpSpPr/>
              <p:nvPr/>
            </p:nvGrpSpPr>
            <p:grpSpPr>
              <a:xfrm>
                <a:off x="2209800" y="2207419"/>
                <a:ext cx="458934" cy="78581"/>
                <a:chOff x="2209800" y="2207419"/>
                <a:chExt cx="458934" cy="78581"/>
              </a:xfrm>
            </p:grpSpPr>
            <p:sp>
              <p:nvSpPr>
                <p:cNvPr id="25" name="Arc 24">
                  <a:extLst>
                    <a:ext uri="{FF2B5EF4-FFF2-40B4-BE49-F238E27FC236}">
                      <a16:creationId xmlns:a16="http://schemas.microsoft.com/office/drawing/2014/main" xmlns="" id="{85A7ADF7-8721-DB21-8705-971AB3DD817F}"/>
                    </a:ext>
                  </a:extLst>
                </p:cNvPr>
                <p:cNvSpPr/>
                <p:nvPr/>
              </p:nvSpPr>
              <p:spPr>
                <a:xfrm>
                  <a:off x="2209800" y="2209800"/>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xmlns="" id="{969F3097-9907-1E11-23D9-4844B5472107}"/>
                    </a:ext>
                  </a:extLst>
                </p:cNvPr>
                <p:cNvSpPr/>
                <p:nvPr/>
              </p:nvSpPr>
              <p:spPr>
                <a:xfrm flipH="1" flipV="1">
                  <a:off x="2440134" y="2207419"/>
                  <a:ext cx="228600" cy="76200"/>
                </a:xfrm>
                <a:prstGeom prst="arc">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8" name="Rectangle 17">
                <a:extLst>
                  <a:ext uri="{FF2B5EF4-FFF2-40B4-BE49-F238E27FC236}">
                    <a16:creationId xmlns:a16="http://schemas.microsoft.com/office/drawing/2014/main" xmlns="" id="{AAB60857-094E-1ADA-B644-6CDD868CA7CB}"/>
                  </a:ext>
                </a:extLst>
              </p:cNvPr>
              <p:cNvSpPr/>
              <p:nvPr/>
            </p:nvSpPr>
            <p:spPr>
              <a:xfrm>
                <a:off x="2368718" y="2174082"/>
                <a:ext cx="353052" cy="73818"/>
              </a:xfrm>
              <a:prstGeom prst="rect">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xmlns="" id="{48B9FE7E-BA5B-3B76-BFBE-1038A7E4D771}"/>
                  </a:ext>
                </a:extLst>
              </p:cNvPr>
              <p:cNvGrpSpPr/>
              <p:nvPr/>
            </p:nvGrpSpPr>
            <p:grpSpPr>
              <a:xfrm>
                <a:off x="2209800" y="2133601"/>
                <a:ext cx="458934" cy="78581"/>
                <a:chOff x="2209800" y="2133601"/>
                <a:chExt cx="458934" cy="78581"/>
              </a:xfrm>
            </p:grpSpPr>
            <p:sp>
              <p:nvSpPr>
                <p:cNvPr id="23" name="Arc 22">
                  <a:extLst>
                    <a:ext uri="{FF2B5EF4-FFF2-40B4-BE49-F238E27FC236}">
                      <a16:creationId xmlns:a16="http://schemas.microsoft.com/office/drawing/2014/main" xmlns="" id="{D325B78B-3908-8FF8-5906-E7FC624043B8}"/>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xmlns="" id="{ECFDBDC7-B54E-852A-9384-2A419F839231}"/>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xmlns="" id="{398168A2-E8F3-0A3D-A6D6-6422741A1706}"/>
                  </a:ext>
                </a:extLst>
              </p:cNvPr>
              <p:cNvGrpSpPr/>
              <p:nvPr/>
            </p:nvGrpSpPr>
            <p:grpSpPr>
              <a:xfrm flipV="1">
                <a:off x="2209798" y="2208129"/>
                <a:ext cx="458934" cy="78581"/>
                <a:chOff x="2209800" y="2133601"/>
                <a:chExt cx="458934" cy="78581"/>
              </a:xfrm>
            </p:grpSpPr>
            <p:sp>
              <p:nvSpPr>
                <p:cNvPr id="21" name="Arc 20">
                  <a:extLst>
                    <a:ext uri="{FF2B5EF4-FFF2-40B4-BE49-F238E27FC236}">
                      <a16:creationId xmlns:a16="http://schemas.microsoft.com/office/drawing/2014/main" xmlns="" id="{35EEDF9B-4246-DD86-4161-BE94E90D1B77}"/>
                    </a:ext>
                  </a:extLst>
                </p:cNvPr>
                <p:cNvSpPr/>
                <p:nvPr/>
              </p:nvSpPr>
              <p:spPr>
                <a:xfrm flipH="1">
                  <a:off x="2440134" y="2135982"/>
                  <a:ext cx="228600" cy="76200"/>
                </a:xfrm>
                <a:prstGeom prst="arc">
                  <a:avLst/>
                </a:prstGeom>
                <a:solidFill>
                  <a:srgbClr val="E7E6E6">
                    <a:lumMod val="75000"/>
                  </a:srgbClr>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07B16076-BF2F-C580-54ED-9DC49FDED15A}"/>
                    </a:ext>
                  </a:extLst>
                </p:cNvPr>
                <p:cNvSpPr/>
                <p:nvPr/>
              </p:nvSpPr>
              <p:spPr>
                <a:xfrm flipV="1">
                  <a:off x="2209800" y="2133601"/>
                  <a:ext cx="228600" cy="76200"/>
                </a:xfrm>
                <a:prstGeom prst="arc">
                  <a:avLst/>
                </a:prstGeom>
                <a:solidFill>
                  <a:sysClr val="window" lastClr="FFFFFF"/>
                </a:soli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sng" strike="noStrike" kern="0" cap="none" spc="0" normalizeH="0" baseline="0" noProof="0">
                    <a:ln>
                      <a:noFill/>
                    </a:ln>
                    <a:solidFill>
                      <a:prstClr val="black"/>
                    </a:solidFill>
                    <a:effectLst/>
                    <a:uLnTx/>
                    <a:uFillTx/>
                    <a:latin typeface="Calibri" panose="020F0502020204030204"/>
                    <a:ea typeface="+mn-ea"/>
                    <a:cs typeface="+mn-cs"/>
                  </a:endParaRPr>
                </a:p>
              </p:txBody>
            </p:sp>
          </p:grpSp>
        </p:grpSp>
        <p:sp>
          <p:nvSpPr>
            <p:cNvPr id="16" name="Trapezoid 15">
              <a:extLst>
                <a:ext uri="{FF2B5EF4-FFF2-40B4-BE49-F238E27FC236}">
                  <a16:creationId xmlns:a16="http://schemas.microsoft.com/office/drawing/2014/main" xmlns="" id="{64082497-4AA6-56C0-681F-FC9560F0C478}"/>
                </a:ext>
              </a:extLst>
            </p:cNvPr>
            <p:cNvSpPr/>
            <p:nvPr/>
          </p:nvSpPr>
          <p:spPr>
            <a:xfrm rot="16200000" flipH="1">
              <a:off x="4902204" y="1699864"/>
              <a:ext cx="258782" cy="2549383"/>
            </a:xfrm>
            <a:prstGeom prst="trapezoid">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0" name="TextBox 69">
            <a:extLst>
              <a:ext uri="{FF2B5EF4-FFF2-40B4-BE49-F238E27FC236}">
                <a16:creationId xmlns:a16="http://schemas.microsoft.com/office/drawing/2014/main" xmlns="" id="{99D4973B-6A47-E128-4C96-C533F908E841}"/>
              </a:ext>
            </a:extLst>
          </p:cNvPr>
          <p:cNvSpPr txBox="1"/>
          <p:nvPr/>
        </p:nvSpPr>
        <p:spPr>
          <a:xfrm>
            <a:off x="2092677" y="2170478"/>
            <a:ext cx="4867987" cy="584775"/>
          </a:xfrm>
          <a:prstGeom prst="rect">
            <a:avLst/>
          </a:prstGeom>
          <a:noFill/>
        </p:spPr>
        <p:txBody>
          <a:bodyPr wrap="square" rtlCol="0">
            <a:spAutoFit/>
          </a:bodyPr>
          <a:lstStyle/>
          <a:p>
            <a:pPr algn="ctr"/>
            <a:r>
              <a:rPr lang="en-US" sz="3200"/>
              <a:t>Positive Assessment </a:t>
            </a:r>
          </a:p>
        </p:txBody>
      </p:sp>
      <p:sp>
        <p:nvSpPr>
          <p:cNvPr id="71" name="Oval 70">
            <a:extLst>
              <a:ext uri="{FF2B5EF4-FFF2-40B4-BE49-F238E27FC236}">
                <a16:creationId xmlns:a16="http://schemas.microsoft.com/office/drawing/2014/main" xmlns="" id="{0204C3FC-7A1C-8368-F5AB-757B89D9C5B5}"/>
              </a:ext>
            </a:extLst>
          </p:cNvPr>
          <p:cNvSpPr/>
          <p:nvPr/>
        </p:nvSpPr>
        <p:spPr bwMode="auto">
          <a:xfrm>
            <a:off x="1405055" y="1694986"/>
            <a:ext cx="6268666" cy="4059044"/>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3" name="Title 1">
            <a:extLst>
              <a:ext uri="{FF2B5EF4-FFF2-40B4-BE49-F238E27FC236}">
                <a16:creationId xmlns:a16="http://schemas.microsoft.com/office/drawing/2014/main" xmlns="" id="{1ECD17D1-9F27-D031-486E-67C2A10682A6}"/>
              </a:ext>
            </a:extLst>
          </p:cNvPr>
          <p:cNvSpPr>
            <a:spLocks noGrp="1"/>
          </p:cNvSpPr>
          <p:nvPr>
            <p:ph type="title"/>
          </p:nvPr>
        </p:nvSpPr>
        <p:spPr>
          <a:xfrm>
            <a:off x="465909" y="0"/>
            <a:ext cx="8229600" cy="1143000"/>
          </a:xfrm>
        </p:spPr>
        <p:txBody>
          <a:bodyPr/>
          <a:lstStyle/>
          <a:p>
            <a:pPr algn="l"/>
            <a:r>
              <a:rPr lang="en-US" sz="4000"/>
              <a:t>Direct Mappings</a:t>
            </a:r>
            <a:endParaRPr lang="en-US" sz="4000" dirty="0"/>
          </a:p>
        </p:txBody>
      </p:sp>
    </p:spTree>
    <p:extLst>
      <p:ext uri="{BB962C8B-B14F-4D97-AF65-F5344CB8AC3E}">
        <p14:creationId xmlns:p14="http://schemas.microsoft.com/office/powerpoint/2010/main" val="38557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heel(1)">
                                      <p:cBhvr>
                                        <p:cTn id="1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99D4973B-6A47-E128-4C96-C533F908E841}"/>
              </a:ext>
            </a:extLst>
          </p:cNvPr>
          <p:cNvSpPr txBox="1"/>
          <p:nvPr/>
        </p:nvSpPr>
        <p:spPr>
          <a:xfrm>
            <a:off x="2138006" y="2221399"/>
            <a:ext cx="4867987" cy="584775"/>
          </a:xfrm>
          <a:prstGeom prst="rect">
            <a:avLst/>
          </a:prstGeom>
          <a:noFill/>
        </p:spPr>
        <p:txBody>
          <a:bodyPr wrap="square" rtlCol="0">
            <a:spAutoFit/>
          </a:bodyPr>
          <a:lstStyle/>
          <a:p>
            <a:pPr algn="ctr"/>
            <a:r>
              <a:rPr lang="en-US" sz="3200"/>
              <a:t>Admiration</a:t>
            </a:r>
          </a:p>
        </p:txBody>
      </p:sp>
      <p:sp>
        <p:nvSpPr>
          <p:cNvPr id="71" name="Oval 70">
            <a:extLst>
              <a:ext uri="{FF2B5EF4-FFF2-40B4-BE49-F238E27FC236}">
                <a16:creationId xmlns:a16="http://schemas.microsoft.com/office/drawing/2014/main" xmlns="" id="{0204C3FC-7A1C-8368-F5AB-757B89D9C5B5}"/>
              </a:ext>
            </a:extLst>
          </p:cNvPr>
          <p:cNvSpPr/>
          <p:nvPr/>
        </p:nvSpPr>
        <p:spPr bwMode="auto">
          <a:xfrm>
            <a:off x="1405055" y="1367605"/>
            <a:ext cx="6268666" cy="4059044"/>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extBox 1">
            <a:extLst>
              <a:ext uri="{FF2B5EF4-FFF2-40B4-BE49-F238E27FC236}">
                <a16:creationId xmlns:a16="http://schemas.microsoft.com/office/drawing/2014/main" xmlns="" id="{56B1E127-3A10-9A62-7FEC-94B728CF95B7}"/>
              </a:ext>
            </a:extLst>
          </p:cNvPr>
          <p:cNvSpPr txBox="1"/>
          <p:nvPr/>
        </p:nvSpPr>
        <p:spPr>
          <a:xfrm>
            <a:off x="1640013" y="2918110"/>
            <a:ext cx="6585655" cy="923330"/>
          </a:xfrm>
          <a:prstGeom prst="rect">
            <a:avLst/>
          </a:prstGeom>
          <a:noFill/>
        </p:spPr>
        <p:txBody>
          <a:bodyPr wrap="square" rtlCol="0">
            <a:spAutoFit/>
          </a:bodyPr>
          <a:lstStyle/>
          <a:p>
            <a:pPr marL="285750" indent="-285750">
              <a:buFont typeface="Arial" panose="020B0604020202020204" pitchFamily="34" charset="0"/>
              <a:buChar char="•"/>
            </a:pPr>
            <a:r>
              <a:rPr lang="en-US"/>
              <a:t>throughout: high pitch, creaky voice, nasal, loud</a:t>
            </a:r>
          </a:p>
          <a:p>
            <a:pPr marL="285750" indent="-285750">
              <a:buFont typeface="Arial" panose="020B0604020202020204" pitchFamily="34" charset="0"/>
              <a:buChar char="•"/>
            </a:pPr>
            <a:r>
              <a:rPr lang="en-US"/>
              <a:t>pitch generally flat, with small peaks initially and finally</a:t>
            </a:r>
          </a:p>
          <a:p>
            <a:pPr marL="285750" indent="-285750">
              <a:buFont typeface="Arial" panose="020B0604020202020204" pitchFamily="34" charset="0"/>
              <a:buChar char="•"/>
            </a:pPr>
            <a:r>
              <a:rPr lang="en-US"/>
              <a:t>long duration </a:t>
            </a:r>
          </a:p>
        </p:txBody>
      </p:sp>
      <p:sp>
        <p:nvSpPr>
          <p:cNvPr id="3" name="TextBox 2">
            <a:extLst>
              <a:ext uri="{FF2B5EF4-FFF2-40B4-BE49-F238E27FC236}">
                <a16:creationId xmlns:a16="http://schemas.microsoft.com/office/drawing/2014/main" xmlns="" id="{56F4F3E3-8F2E-5F08-8331-71B275049D20}"/>
              </a:ext>
            </a:extLst>
          </p:cNvPr>
          <p:cNvSpPr txBox="1"/>
          <p:nvPr/>
        </p:nvSpPr>
        <p:spPr>
          <a:xfrm>
            <a:off x="2558345" y="3846783"/>
            <a:ext cx="3187699" cy="369332"/>
          </a:xfrm>
          <a:prstGeom prst="rect">
            <a:avLst/>
          </a:prstGeom>
          <a:noFill/>
        </p:spPr>
        <p:txBody>
          <a:bodyPr wrap="square" rtlCol="0">
            <a:spAutoFit/>
          </a:bodyPr>
          <a:lstStyle/>
          <a:p>
            <a:r>
              <a:rPr lang="en-US"/>
              <a:t>Lexical content:  </a:t>
            </a:r>
            <a:r>
              <a:rPr lang="en-US" i="1"/>
              <a:t>awww</a:t>
            </a:r>
          </a:p>
        </p:txBody>
      </p:sp>
      <p:sp>
        <p:nvSpPr>
          <p:cNvPr id="4" name="TextBox 3">
            <a:extLst>
              <a:ext uri="{FF2B5EF4-FFF2-40B4-BE49-F238E27FC236}">
                <a16:creationId xmlns:a16="http://schemas.microsoft.com/office/drawing/2014/main" xmlns="" id="{750EE30A-844F-F6B3-1650-D5918AB9A807}"/>
              </a:ext>
            </a:extLst>
          </p:cNvPr>
          <p:cNvSpPr txBox="1"/>
          <p:nvPr/>
        </p:nvSpPr>
        <p:spPr>
          <a:xfrm>
            <a:off x="2530210" y="4216115"/>
            <a:ext cx="1324338" cy="369332"/>
          </a:xfrm>
          <a:prstGeom prst="rect">
            <a:avLst/>
          </a:prstGeom>
          <a:noFill/>
        </p:spPr>
        <p:txBody>
          <a:bodyPr wrap="square" rtlCol="0">
            <a:spAutoFit/>
          </a:bodyPr>
          <a:lstStyle/>
          <a:p>
            <a:r>
              <a:rPr lang="en-US"/>
              <a:t>Context:</a:t>
            </a:r>
          </a:p>
        </p:txBody>
      </p:sp>
      <p:sp>
        <p:nvSpPr>
          <p:cNvPr id="5" name="TextBox 4">
            <a:extLst>
              <a:ext uri="{FF2B5EF4-FFF2-40B4-BE49-F238E27FC236}">
                <a16:creationId xmlns:a16="http://schemas.microsoft.com/office/drawing/2014/main" xmlns="" id="{B4D52482-E175-6D2C-11BB-A8A1D197BCE3}"/>
              </a:ext>
            </a:extLst>
          </p:cNvPr>
          <p:cNvSpPr txBox="1"/>
          <p:nvPr/>
        </p:nvSpPr>
        <p:spPr>
          <a:xfrm>
            <a:off x="3344160" y="1740131"/>
            <a:ext cx="3661833" cy="369332"/>
          </a:xfrm>
          <a:prstGeom prst="rect">
            <a:avLst/>
          </a:prstGeom>
          <a:noFill/>
        </p:spPr>
        <p:txBody>
          <a:bodyPr wrap="square" rtlCol="0">
            <a:spAutoFit/>
          </a:bodyPr>
          <a:lstStyle/>
          <a:p>
            <a:r>
              <a:rPr lang="en-US"/>
              <a:t>respectfully distanced </a:t>
            </a:r>
          </a:p>
        </p:txBody>
      </p:sp>
      <p:sp>
        <p:nvSpPr>
          <p:cNvPr id="10" name="Title 1">
            <a:extLst>
              <a:ext uri="{FF2B5EF4-FFF2-40B4-BE49-F238E27FC236}">
                <a16:creationId xmlns:a16="http://schemas.microsoft.com/office/drawing/2014/main" xmlns="" id="{E11D5274-AC0A-004B-7A14-385646AFE1EA}"/>
              </a:ext>
            </a:extLst>
          </p:cNvPr>
          <p:cNvSpPr>
            <a:spLocks noGrp="1"/>
          </p:cNvSpPr>
          <p:nvPr>
            <p:ph type="title"/>
          </p:nvPr>
        </p:nvSpPr>
        <p:spPr>
          <a:xfrm>
            <a:off x="465909" y="0"/>
            <a:ext cx="8229600" cy="1143000"/>
          </a:xfrm>
        </p:spPr>
        <p:txBody>
          <a:bodyPr/>
          <a:lstStyle/>
          <a:p>
            <a:pPr algn="l"/>
            <a:r>
              <a:rPr lang="en-US" sz="4000"/>
              <a:t>Direct Mappings</a:t>
            </a:r>
            <a:endParaRPr lang="en-US" sz="4000" dirty="0"/>
          </a:p>
        </p:txBody>
      </p:sp>
      <p:pic>
        <p:nvPicPr>
          <p:cNvPr id="66" name="awww-isabel">
            <a:hlinkClick r:id="" action="ppaction://media"/>
            <a:extLst>
              <a:ext uri="{FF2B5EF4-FFF2-40B4-BE49-F238E27FC236}">
                <a16:creationId xmlns:a16="http://schemas.microsoft.com/office/drawing/2014/main" xmlns="" id="{C57735DA-90C6-B4CF-7BBA-EF685798DE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34588" y="5494375"/>
            <a:ext cx="609600" cy="609600"/>
          </a:xfrm>
          <a:prstGeom prst="rect">
            <a:avLst/>
          </a:prstGeom>
        </p:spPr>
      </p:pic>
      <p:sp>
        <p:nvSpPr>
          <p:cNvPr id="6" name="TextBox 5">
            <a:extLst>
              <a:ext uri="{FF2B5EF4-FFF2-40B4-BE49-F238E27FC236}">
                <a16:creationId xmlns:a16="http://schemas.microsoft.com/office/drawing/2014/main" xmlns="" id="{CBE5686E-8F0B-4602-93E3-A8E29B9047BB}"/>
              </a:ext>
            </a:extLst>
          </p:cNvPr>
          <p:cNvSpPr txBox="1"/>
          <p:nvPr/>
        </p:nvSpPr>
        <p:spPr>
          <a:xfrm>
            <a:off x="3459666" y="4216115"/>
            <a:ext cx="3659576" cy="1200329"/>
          </a:xfrm>
          <a:prstGeom prst="rect">
            <a:avLst/>
          </a:prstGeom>
          <a:noFill/>
        </p:spPr>
        <p:txBody>
          <a:bodyPr wrap="square" rtlCol="0">
            <a:spAutoFit/>
          </a:bodyPr>
          <a:lstStyle/>
          <a:p>
            <a:pPr marL="285750" indent="-285750">
              <a:buFont typeface="Arial" panose="020B0604020202020204" pitchFamily="34" charset="0"/>
              <a:buChar char="•"/>
            </a:pPr>
            <a:r>
              <a:rPr lang="en-US"/>
              <a:t>a cute baby sleeping, etc.</a:t>
            </a:r>
          </a:p>
          <a:p>
            <a:pPr marL="285750" indent="-285750">
              <a:buFont typeface="Arial" panose="020B0604020202020204" pitchFamily="34" charset="0"/>
              <a:buChar char="•"/>
            </a:pPr>
            <a:r>
              <a:rPr lang="en-US"/>
              <a:t>speaker is female</a:t>
            </a:r>
          </a:p>
          <a:p>
            <a:pPr marL="285750" indent="-285750">
              <a:buFont typeface="Arial" panose="020B0604020202020204" pitchFamily="34" charset="0"/>
              <a:buChar char="•"/>
            </a:pPr>
            <a:r>
              <a:rPr lang="en-US"/>
              <a:t>audience is female </a:t>
            </a:r>
          </a:p>
          <a:p>
            <a:pPr marL="285750" indent="-285750">
              <a:buFont typeface="Arial" panose="020B0604020202020204" pitchFamily="34" charset="0"/>
              <a:buChar char="•"/>
            </a:pPr>
            <a:r>
              <a:rPr lang="en-US"/>
              <a:t>. . .</a:t>
            </a:r>
          </a:p>
        </p:txBody>
      </p:sp>
    </p:spTree>
    <p:extLst>
      <p:ext uri="{BB962C8B-B14F-4D97-AF65-F5344CB8AC3E}">
        <p14:creationId xmlns:p14="http://schemas.microsoft.com/office/powerpoint/2010/main" val="25099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heel(1)">
                                      <p:cBhvr>
                                        <p:cTn id="11" dur="20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216" fill="hold"/>
                                        <p:tgtEl>
                                          <p:spTgt spid="6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66"/>
                </p:tgtEl>
              </p:cMediaNode>
            </p:audio>
          </p:childTnLst>
        </p:cTn>
      </p:par>
    </p:tnLst>
    <p:bldLst>
      <p:bldP spid="70" grpId="0"/>
      <p:bldP spid="71" grpId="0" animBg="1"/>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012233E-DF18-C81E-1F78-4A5D7767CB45}"/>
              </a:ext>
            </a:extLst>
          </p:cNvPr>
          <p:cNvSpPr/>
          <p:nvPr/>
        </p:nvSpPr>
        <p:spPr bwMode="auto">
          <a:xfrm>
            <a:off x="2551289" y="5486400"/>
            <a:ext cx="4165600" cy="1107955"/>
          </a:xfrm>
          <a:prstGeom prst="rect">
            <a:avLst/>
          </a:prstGeom>
          <a:solidFill>
            <a:srgbClr val="0033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5" name="TextBox 14"/>
          <p:cNvSpPr txBox="1"/>
          <p:nvPr/>
        </p:nvSpPr>
        <p:spPr>
          <a:xfrm>
            <a:off x="3119451" y="5957961"/>
            <a:ext cx="1735619" cy="584775"/>
          </a:xfrm>
          <a:prstGeom prst="rect">
            <a:avLst/>
          </a:prstGeom>
          <a:noFill/>
        </p:spPr>
        <p:txBody>
          <a:bodyPr wrap="square" rtlCol="0">
            <a:spAutoFit/>
          </a:bodyPr>
          <a:lstStyle/>
          <a:p>
            <a:r>
              <a:rPr lang="en-US" sz="1600" dirty="0"/>
              <a:t>minor </a:t>
            </a:r>
          </a:p>
          <a:p>
            <a:r>
              <a:rPr lang="en-US" sz="1600" dirty="0"/>
              <a:t>constructions</a:t>
            </a:r>
          </a:p>
        </p:txBody>
      </p:sp>
      <p:sp>
        <p:nvSpPr>
          <p:cNvPr id="16" name="TextBox 15"/>
          <p:cNvSpPr txBox="1"/>
          <p:nvPr/>
        </p:nvSpPr>
        <p:spPr>
          <a:xfrm>
            <a:off x="5159870" y="5987002"/>
            <a:ext cx="1393330" cy="584775"/>
          </a:xfrm>
          <a:prstGeom prst="rect">
            <a:avLst/>
          </a:prstGeom>
          <a:noFill/>
        </p:spPr>
        <p:txBody>
          <a:bodyPr wrap="none" rtlCol="0">
            <a:spAutoFit/>
          </a:bodyPr>
          <a:lstStyle/>
          <a:p>
            <a:r>
              <a:rPr lang="en-US" sz="1600" dirty="0"/>
              <a:t>general</a:t>
            </a:r>
          </a:p>
          <a:p>
            <a:r>
              <a:rPr lang="en-US" sz="1600" dirty="0"/>
              <a:t>constructions</a:t>
            </a:r>
          </a:p>
        </p:txBody>
      </p:sp>
      <p:sp>
        <p:nvSpPr>
          <p:cNvPr id="22" name="TextBox 21"/>
          <p:cNvSpPr txBox="1"/>
          <p:nvPr/>
        </p:nvSpPr>
        <p:spPr>
          <a:xfrm>
            <a:off x="385408" y="3037597"/>
            <a:ext cx="2355840" cy="430887"/>
          </a:xfrm>
          <a:prstGeom prst="rect">
            <a:avLst/>
          </a:prstGeom>
          <a:noFill/>
        </p:spPr>
        <p:txBody>
          <a:bodyPr wrap="square" rtlCol="0">
            <a:spAutoFit/>
          </a:bodyPr>
          <a:lstStyle/>
          <a:p>
            <a:r>
              <a:rPr lang="en-US" sz="2200" dirty="0"/>
              <a:t>specific words</a:t>
            </a:r>
          </a:p>
        </p:txBody>
      </p:sp>
      <p:sp>
        <p:nvSpPr>
          <p:cNvPr id="23" name="TextBox 22"/>
          <p:cNvSpPr txBox="1"/>
          <p:nvPr/>
        </p:nvSpPr>
        <p:spPr>
          <a:xfrm>
            <a:off x="6537085" y="3021894"/>
            <a:ext cx="1731618" cy="430887"/>
          </a:xfrm>
          <a:prstGeom prst="rect">
            <a:avLst/>
          </a:prstGeom>
          <a:noFill/>
        </p:spPr>
        <p:txBody>
          <a:bodyPr wrap="square" rtlCol="0">
            <a:spAutoFit/>
          </a:bodyPr>
          <a:lstStyle/>
          <a:p>
            <a:r>
              <a:rPr lang="en-US" sz="2200"/>
              <a:t>any words</a:t>
            </a:r>
            <a:endParaRPr lang="en-US" sz="2200" dirty="0"/>
          </a:p>
        </p:txBody>
      </p:sp>
      <p:cxnSp>
        <p:nvCxnSpPr>
          <p:cNvPr id="13" name="Straight Arrow Connector 12"/>
          <p:cNvCxnSpPr>
            <a:cxnSpLocks/>
          </p:cNvCxnSpPr>
          <p:nvPr/>
        </p:nvCxnSpPr>
        <p:spPr>
          <a:xfrm flipH="1">
            <a:off x="2904226" y="3259666"/>
            <a:ext cx="3469881" cy="0"/>
          </a:xfrm>
          <a:prstGeom prst="straightConnector1">
            <a:avLst/>
          </a:prstGeom>
          <a:ln w="38100">
            <a:solidFill>
              <a:srgbClr val="FFFF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561550" y="3825972"/>
            <a:ext cx="2225289" cy="769441"/>
          </a:xfrm>
          <a:prstGeom prst="rect">
            <a:avLst/>
          </a:prstGeom>
          <a:noFill/>
        </p:spPr>
        <p:txBody>
          <a:bodyPr wrap="none" rtlCol="0">
            <a:spAutoFit/>
          </a:bodyPr>
          <a:lstStyle/>
          <a:p>
            <a:r>
              <a:rPr lang="en-US" sz="2200"/>
              <a:t>many situations </a:t>
            </a:r>
          </a:p>
          <a:p>
            <a:r>
              <a:rPr lang="en-US" sz="2200"/>
              <a:t>and contexts</a:t>
            </a:r>
            <a:endParaRPr lang="en-US" sz="2200" dirty="0"/>
          </a:p>
        </p:txBody>
      </p:sp>
      <p:sp>
        <p:nvSpPr>
          <p:cNvPr id="36" name="TextBox 35"/>
          <p:cNvSpPr txBox="1"/>
          <p:nvPr/>
        </p:nvSpPr>
        <p:spPr>
          <a:xfrm>
            <a:off x="372474" y="3786750"/>
            <a:ext cx="2566795" cy="769441"/>
          </a:xfrm>
          <a:prstGeom prst="rect">
            <a:avLst/>
          </a:prstGeom>
          <a:noFill/>
        </p:spPr>
        <p:txBody>
          <a:bodyPr wrap="square" rtlCol="0">
            <a:spAutoFit/>
          </a:bodyPr>
          <a:lstStyle/>
          <a:p>
            <a:r>
              <a:rPr lang="en-US" sz="2200" dirty="0"/>
              <a:t>specific situations </a:t>
            </a:r>
          </a:p>
          <a:p>
            <a:r>
              <a:rPr lang="en-US" sz="2200" dirty="0"/>
              <a:t>and contexts</a:t>
            </a:r>
          </a:p>
        </p:txBody>
      </p:sp>
      <p:cxnSp>
        <p:nvCxnSpPr>
          <p:cNvPr id="32" name="Straight Arrow Connector 31"/>
          <p:cNvCxnSpPr>
            <a:cxnSpLocks/>
          </p:cNvCxnSpPr>
          <p:nvPr/>
        </p:nvCxnSpPr>
        <p:spPr>
          <a:xfrm flipH="1">
            <a:off x="2880378" y="4164270"/>
            <a:ext cx="3528772" cy="9796"/>
          </a:xfrm>
          <a:prstGeom prst="straightConnector1">
            <a:avLst/>
          </a:prstGeom>
          <a:ln w="38100">
            <a:solidFill>
              <a:srgbClr val="FFFF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46269" y="4867532"/>
            <a:ext cx="2116285" cy="430887"/>
          </a:xfrm>
          <a:prstGeom prst="rect">
            <a:avLst/>
          </a:prstGeom>
          <a:noFill/>
        </p:spPr>
        <p:txBody>
          <a:bodyPr wrap="none" rtlCol="0">
            <a:spAutoFit/>
          </a:bodyPr>
          <a:lstStyle/>
          <a:p>
            <a:r>
              <a:rPr lang="en-US" sz="2200"/>
              <a:t>vague meaning</a:t>
            </a:r>
            <a:endParaRPr lang="en-US" sz="2200" dirty="0"/>
          </a:p>
        </p:txBody>
      </p:sp>
      <p:sp>
        <p:nvSpPr>
          <p:cNvPr id="38" name="TextBox 37"/>
          <p:cNvSpPr txBox="1"/>
          <p:nvPr/>
        </p:nvSpPr>
        <p:spPr>
          <a:xfrm>
            <a:off x="385408" y="4867532"/>
            <a:ext cx="2434185" cy="430887"/>
          </a:xfrm>
          <a:prstGeom prst="rect">
            <a:avLst/>
          </a:prstGeom>
          <a:noFill/>
        </p:spPr>
        <p:txBody>
          <a:bodyPr wrap="square" rtlCol="0">
            <a:spAutoFit/>
          </a:bodyPr>
          <a:lstStyle/>
          <a:p>
            <a:r>
              <a:rPr lang="en-US" sz="2200"/>
              <a:t>specific meaning</a:t>
            </a:r>
            <a:endParaRPr lang="en-US" sz="2200" dirty="0"/>
          </a:p>
        </p:txBody>
      </p:sp>
      <p:cxnSp>
        <p:nvCxnSpPr>
          <p:cNvPr id="39" name="Straight Arrow Connector 38"/>
          <p:cNvCxnSpPr>
            <a:cxnSpLocks/>
          </p:cNvCxnSpPr>
          <p:nvPr/>
        </p:nvCxnSpPr>
        <p:spPr>
          <a:xfrm flipH="1">
            <a:off x="2939269" y="5072473"/>
            <a:ext cx="3480735" cy="15993"/>
          </a:xfrm>
          <a:prstGeom prst="straightConnector1">
            <a:avLst/>
          </a:prstGeom>
          <a:ln w="38100">
            <a:solidFill>
              <a:srgbClr val="FFFFC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rot="5400000">
            <a:off x="3567599" y="4977882"/>
            <a:ext cx="264478" cy="1651935"/>
          </a:xfrm>
          <a:prstGeom prst="rightBrace">
            <a:avLst/>
          </a:prstGeom>
          <a:ln w="19050">
            <a:solidFill>
              <a:srgbClr val="FFFF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41" name="Right Brace 40"/>
          <p:cNvSpPr/>
          <p:nvPr/>
        </p:nvSpPr>
        <p:spPr>
          <a:xfrm rot="5400000">
            <a:off x="5396398" y="4977883"/>
            <a:ext cx="264479" cy="1651935"/>
          </a:xfrm>
          <a:prstGeom prst="rightBrace">
            <a:avLst/>
          </a:prstGeom>
          <a:ln w="19050">
            <a:solidFill>
              <a:srgbClr val="FFFF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3" name="Title 1">
            <a:extLst>
              <a:ext uri="{FF2B5EF4-FFF2-40B4-BE49-F238E27FC236}">
                <a16:creationId xmlns:a16="http://schemas.microsoft.com/office/drawing/2014/main" xmlns="" id="{17BE1F0F-D4CB-DB8C-5EB5-8ECE699DC2D0}"/>
              </a:ext>
            </a:extLst>
          </p:cNvPr>
          <p:cNvSpPr txBox="1">
            <a:spLocks/>
          </p:cNvSpPr>
          <p:nvPr/>
        </p:nvSpPr>
        <p:spPr bwMode="auto">
          <a:xfrm>
            <a:off x="305799" y="-32132"/>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5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4000" kern="0"/>
              <a:t>Specificity Varies </a:t>
            </a:r>
            <a:endParaRPr lang="en-US" sz="4000" kern="0" dirty="0"/>
          </a:p>
        </p:txBody>
      </p:sp>
      <p:sp>
        <p:nvSpPr>
          <p:cNvPr id="2" name="TextBox 1">
            <a:extLst>
              <a:ext uri="{FF2B5EF4-FFF2-40B4-BE49-F238E27FC236}">
                <a16:creationId xmlns:a16="http://schemas.microsoft.com/office/drawing/2014/main" xmlns="" id="{AEAB77E3-A8A8-E5E0-8683-109177AA299A}"/>
              </a:ext>
            </a:extLst>
          </p:cNvPr>
          <p:cNvSpPr txBox="1"/>
          <p:nvPr/>
        </p:nvSpPr>
        <p:spPr>
          <a:xfrm rot="20228366">
            <a:off x="2904226" y="2146569"/>
            <a:ext cx="3068297" cy="369332"/>
          </a:xfrm>
          <a:prstGeom prst="rect">
            <a:avLst/>
          </a:prstGeom>
          <a:noFill/>
        </p:spPr>
        <p:txBody>
          <a:bodyPr wrap="square" rtlCol="0">
            <a:spAutoFit/>
          </a:bodyPr>
          <a:lstStyle/>
          <a:p>
            <a:r>
              <a:rPr lang="en-US"/>
              <a:t>Awww-of-Cute Construction </a:t>
            </a:r>
          </a:p>
        </p:txBody>
      </p:sp>
      <p:sp>
        <p:nvSpPr>
          <p:cNvPr id="4" name="TextBox 3">
            <a:extLst>
              <a:ext uri="{FF2B5EF4-FFF2-40B4-BE49-F238E27FC236}">
                <a16:creationId xmlns:a16="http://schemas.microsoft.com/office/drawing/2014/main" xmlns="" id="{2058AF8C-87F0-853D-EF22-9A395501BEA6}"/>
              </a:ext>
            </a:extLst>
          </p:cNvPr>
          <p:cNvSpPr txBox="1"/>
          <p:nvPr/>
        </p:nvSpPr>
        <p:spPr>
          <a:xfrm rot="20228366">
            <a:off x="5334683" y="2140075"/>
            <a:ext cx="3392987" cy="369332"/>
          </a:xfrm>
          <a:prstGeom prst="rect">
            <a:avLst/>
          </a:prstGeom>
          <a:noFill/>
        </p:spPr>
        <p:txBody>
          <a:bodyPr wrap="square" rtlCol="0">
            <a:spAutoFit/>
          </a:bodyPr>
          <a:lstStyle/>
          <a:p>
            <a:r>
              <a:rPr lang="en-US"/>
              <a:t>Minor Third Construction </a:t>
            </a:r>
          </a:p>
        </p:txBody>
      </p:sp>
      <p:sp>
        <p:nvSpPr>
          <p:cNvPr id="5" name="TextBox 4">
            <a:extLst>
              <a:ext uri="{FF2B5EF4-FFF2-40B4-BE49-F238E27FC236}">
                <a16:creationId xmlns:a16="http://schemas.microsoft.com/office/drawing/2014/main" xmlns="" id="{9459D3D1-962B-7CEE-06D9-50B1881382D5}"/>
              </a:ext>
            </a:extLst>
          </p:cNvPr>
          <p:cNvSpPr txBox="1"/>
          <p:nvPr/>
        </p:nvSpPr>
        <p:spPr>
          <a:xfrm rot="20228366">
            <a:off x="4412462" y="1879721"/>
            <a:ext cx="4449932" cy="369332"/>
          </a:xfrm>
          <a:prstGeom prst="rect">
            <a:avLst/>
          </a:prstGeom>
          <a:noFill/>
        </p:spPr>
        <p:txBody>
          <a:bodyPr wrap="square" rtlCol="0">
            <a:spAutoFit/>
          </a:bodyPr>
          <a:lstStyle/>
          <a:p>
            <a:r>
              <a:rPr lang="en-US"/>
              <a:t>Positive Assessment Construction </a:t>
            </a:r>
          </a:p>
        </p:txBody>
      </p:sp>
    </p:spTree>
    <p:extLst>
      <p:ext uri="{BB962C8B-B14F-4D97-AF65-F5344CB8AC3E}">
        <p14:creationId xmlns:p14="http://schemas.microsoft.com/office/powerpoint/2010/main" val="245530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9774558-C9D1-64E7-0E73-99061EC9385E}"/>
              </a:ext>
            </a:extLst>
          </p:cNvPr>
          <p:cNvPicPr>
            <a:picLocks noChangeAspect="1"/>
          </p:cNvPicPr>
          <p:nvPr/>
        </p:nvPicPr>
        <p:blipFill rotWithShape="1">
          <a:blip r:embed="rId5"/>
          <a:srcRect b="26873"/>
          <a:stretch/>
        </p:blipFill>
        <p:spPr>
          <a:xfrm>
            <a:off x="609598" y="3744334"/>
            <a:ext cx="2556052" cy="1053445"/>
          </a:xfrm>
          <a:prstGeom prst="rect">
            <a:avLst/>
          </a:prstGeom>
          <a:solidFill>
            <a:schemeClr val="tx1"/>
          </a:solidFill>
        </p:spPr>
      </p:pic>
      <p:sp>
        <p:nvSpPr>
          <p:cNvPr id="6" name="Oval 5">
            <a:extLst>
              <a:ext uri="{FF2B5EF4-FFF2-40B4-BE49-F238E27FC236}">
                <a16:creationId xmlns:a16="http://schemas.microsoft.com/office/drawing/2014/main" xmlns="" id="{630287AF-65B8-9821-B7CA-5FD609253607}"/>
              </a:ext>
            </a:extLst>
          </p:cNvPr>
          <p:cNvSpPr/>
          <p:nvPr/>
        </p:nvSpPr>
        <p:spPr bwMode="auto">
          <a:xfrm>
            <a:off x="428975" y="2743199"/>
            <a:ext cx="2901245" cy="2683449"/>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TextBox 6">
            <a:extLst>
              <a:ext uri="{FF2B5EF4-FFF2-40B4-BE49-F238E27FC236}">
                <a16:creationId xmlns:a16="http://schemas.microsoft.com/office/drawing/2014/main" xmlns="" id="{4D9A21F4-8876-CD19-B8D1-13DDF1C0076D}"/>
              </a:ext>
            </a:extLst>
          </p:cNvPr>
          <p:cNvSpPr txBox="1"/>
          <p:nvPr/>
        </p:nvSpPr>
        <p:spPr>
          <a:xfrm>
            <a:off x="968019" y="2937257"/>
            <a:ext cx="1823155" cy="646331"/>
          </a:xfrm>
          <a:prstGeom prst="rect">
            <a:avLst/>
          </a:prstGeom>
          <a:noFill/>
        </p:spPr>
        <p:txBody>
          <a:bodyPr wrap="square" rtlCol="0">
            <a:spAutoFit/>
          </a:bodyPr>
          <a:lstStyle/>
          <a:p>
            <a:pPr algn="ctr"/>
            <a:r>
              <a:rPr lang="en-US"/>
              <a:t>Cuing an obvious action</a:t>
            </a:r>
          </a:p>
        </p:txBody>
      </p:sp>
      <p:pic>
        <p:nvPicPr>
          <p:cNvPr id="10" name="knock-knock-si">
            <a:hlinkClick r:id="" action="ppaction://media"/>
            <a:extLst>
              <a:ext uri="{FF2B5EF4-FFF2-40B4-BE49-F238E27FC236}">
                <a16:creationId xmlns:a16="http://schemas.microsoft.com/office/drawing/2014/main" xmlns="" id="{AA0D5732-5267-28EF-17F8-4E9CE8D3AE31}"/>
              </a:ext>
            </a:extLst>
          </p:cNvPr>
          <p:cNvPicPr>
            <a:picLocks noChangeAspect="1"/>
          </p:cNvPicPr>
          <p:nvPr>
            <a:audioFile r:link="rId1"/>
            <p:extLst>
              <p:ext uri="{DAA4B4D4-6D71-4841-9C94-3DE7FCFB9230}">
                <p14:media xmlns:p14="http://schemas.microsoft.com/office/powerpoint/2010/main" r:embed="rId2">
                  <p14:trim end="5328"/>
                </p14:media>
              </p:ext>
            </p:extLst>
          </p:nvPr>
        </p:nvPicPr>
        <p:blipFill>
          <a:blip r:embed="rId6"/>
          <a:stretch>
            <a:fillRect/>
          </a:stretch>
        </p:blipFill>
        <p:spPr>
          <a:xfrm>
            <a:off x="3165650" y="5039627"/>
            <a:ext cx="609600" cy="609600"/>
          </a:xfrm>
          <a:prstGeom prst="rect">
            <a:avLst/>
          </a:prstGeom>
        </p:spPr>
      </p:pic>
      <p:pic>
        <p:nvPicPr>
          <p:cNvPr id="12" name="Picture 11">
            <a:extLst>
              <a:ext uri="{FF2B5EF4-FFF2-40B4-BE49-F238E27FC236}">
                <a16:creationId xmlns:a16="http://schemas.microsoft.com/office/drawing/2014/main" xmlns="" id="{53D74B35-3AFD-545D-D908-ABBD5B074584}"/>
              </a:ext>
            </a:extLst>
          </p:cNvPr>
          <p:cNvPicPr>
            <a:picLocks noChangeAspect="1"/>
          </p:cNvPicPr>
          <p:nvPr/>
        </p:nvPicPr>
        <p:blipFill rotWithShape="1">
          <a:blip r:embed="rId7"/>
          <a:srcRect l="57901" t="30816" r="26559" b="42526"/>
          <a:stretch/>
        </p:blipFill>
        <p:spPr>
          <a:xfrm>
            <a:off x="1012992" y="5649227"/>
            <a:ext cx="1733208" cy="836171"/>
          </a:xfrm>
          <a:prstGeom prst="rect">
            <a:avLst/>
          </a:prstGeom>
        </p:spPr>
      </p:pic>
      <p:sp>
        <p:nvSpPr>
          <p:cNvPr id="13" name="Title 1">
            <a:extLst>
              <a:ext uri="{FF2B5EF4-FFF2-40B4-BE49-F238E27FC236}">
                <a16:creationId xmlns:a16="http://schemas.microsoft.com/office/drawing/2014/main" xmlns="" id="{2B87854C-72F2-8962-401E-C71E09102C9C}"/>
              </a:ext>
            </a:extLst>
          </p:cNvPr>
          <p:cNvSpPr>
            <a:spLocks noGrp="1"/>
          </p:cNvSpPr>
          <p:nvPr>
            <p:ph type="title"/>
          </p:nvPr>
        </p:nvSpPr>
        <p:spPr>
          <a:xfrm>
            <a:off x="465909" y="0"/>
            <a:ext cx="8229600" cy="1143000"/>
          </a:xfrm>
        </p:spPr>
        <p:txBody>
          <a:bodyPr/>
          <a:lstStyle/>
          <a:p>
            <a:pPr algn="l"/>
            <a:r>
              <a:rPr lang="en-US" sz="4000"/>
              <a:t>Direct Mappings</a:t>
            </a:r>
            <a:endParaRPr lang="en-US" sz="4000" dirty="0"/>
          </a:p>
        </p:txBody>
      </p:sp>
      <p:sp>
        <p:nvSpPr>
          <p:cNvPr id="14" name="Cloud 13">
            <a:extLst>
              <a:ext uri="{FF2B5EF4-FFF2-40B4-BE49-F238E27FC236}">
                <a16:creationId xmlns:a16="http://schemas.microsoft.com/office/drawing/2014/main" xmlns="" id="{9A4C2E8A-F6C2-4987-BF96-66385617D6FF}"/>
              </a:ext>
            </a:extLst>
          </p:cNvPr>
          <p:cNvSpPr/>
          <p:nvPr/>
        </p:nvSpPr>
        <p:spPr bwMode="auto">
          <a:xfrm>
            <a:off x="541864" y="1254125"/>
            <a:ext cx="3939822" cy="1205209"/>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7880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4025717"/>
          </a:xfrm>
          <a:prstGeom prst="rect">
            <a:avLst/>
          </a:prstGeom>
        </p:spPr>
        <p:txBody>
          <a:bodyPr wrap="square">
            <a:spAutoFit/>
          </a:bodyPr>
          <a:lstStyle/>
          <a:p>
            <a:pPr>
              <a:lnSpc>
                <a:spcPct val="140000"/>
              </a:lnSpc>
              <a:spcAft>
                <a:spcPts val="1200"/>
              </a:spcAft>
            </a:pPr>
            <a:r>
              <a:rPr lang="en-US" sz="5400" b="1"/>
              <a:t>  </a:t>
            </a:r>
            <a:endParaRPr lang="en-US" sz="5400" b="1" dirty="0"/>
          </a:p>
          <a:p>
            <a:r>
              <a:rPr lang="en-US" sz="3400" b="1"/>
              <a:t>Lecture 22: Properties of </a:t>
            </a:r>
          </a:p>
          <a:p>
            <a:r>
              <a:rPr lang="en-US" sz="3400" b="1"/>
              <a:t>		     Prosodic Constructions </a:t>
            </a:r>
          </a:p>
          <a:p>
            <a:endParaRPr lang="en-US" sz="3400" b="1"/>
          </a:p>
          <a:p>
            <a:r>
              <a:rPr lang="en-US" sz="3400"/>
              <a:t>                    in the service of </a:t>
            </a:r>
          </a:p>
          <a:p>
            <a:r>
              <a:rPr lang="en-US" sz="3400"/>
              <a:t>		     pragmatic functions</a:t>
            </a:r>
            <a:endParaRPr lang="en-US" sz="3400" dirty="0"/>
          </a:p>
        </p:txBody>
      </p:sp>
    </p:spTree>
    <p:extLst>
      <p:ext uri="{BB962C8B-B14F-4D97-AF65-F5344CB8AC3E}">
        <p14:creationId xmlns:p14="http://schemas.microsoft.com/office/powerpoint/2010/main" val="299335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9774558-C9D1-64E7-0E73-99061EC9385E}"/>
              </a:ext>
            </a:extLst>
          </p:cNvPr>
          <p:cNvPicPr>
            <a:picLocks noChangeAspect="1"/>
          </p:cNvPicPr>
          <p:nvPr/>
        </p:nvPicPr>
        <p:blipFill rotWithShape="1">
          <a:blip r:embed="rId5"/>
          <a:srcRect b="26873"/>
          <a:stretch/>
        </p:blipFill>
        <p:spPr>
          <a:xfrm>
            <a:off x="575731" y="3744334"/>
            <a:ext cx="2556052" cy="1053445"/>
          </a:xfrm>
          <a:prstGeom prst="rect">
            <a:avLst/>
          </a:prstGeom>
          <a:solidFill>
            <a:schemeClr val="tx1"/>
          </a:solidFill>
        </p:spPr>
      </p:pic>
      <p:sp>
        <p:nvSpPr>
          <p:cNvPr id="6" name="Oval 5">
            <a:extLst>
              <a:ext uri="{FF2B5EF4-FFF2-40B4-BE49-F238E27FC236}">
                <a16:creationId xmlns:a16="http://schemas.microsoft.com/office/drawing/2014/main" xmlns="" id="{630287AF-65B8-9821-B7CA-5FD609253607}"/>
              </a:ext>
            </a:extLst>
          </p:cNvPr>
          <p:cNvSpPr/>
          <p:nvPr/>
        </p:nvSpPr>
        <p:spPr bwMode="auto">
          <a:xfrm>
            <a:off x="395108" y="2743199"/>
            <a:ext cx="2901245" cy="2683449"/>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TextBox 6">
            <a:extLst>
              <a:ext uri="{FF2B5EF4-FFF2-40B4-BE49-F238E27FC236}">
                <a16:creationId xmlns:a16="http://schemas.microsoft.com/office/drawing/2014/main" xmlns="" id="{4D9A21F4-8876-CD19-B8D1-13DDF1C0076D}"/>
              </a:ext>
            </a:extLst>
          </p:cNvPr>
          <p:cNvSpPr txBox="1"/>
          <p:nvPr/>
        </p:nvSpPr>
        <p:spPr>
          <a:xfrm>
            <a:off x="934152" y="2937257"/>
            <a:ext cx="1823155" cy="646331"/>
          </a:xfrm>
          <a:prstGeom prst="rect">
            <a:avLst/>
          </a:prstGeom>
          <a:noFill/>
        </p:spPr>
        <p:txBody>
          <a:bodyPr wrap="square" rtlCol="0">
            <a:spAutoFit/>
          </a:bodyPr>
          <a:lstStyle/>
          <a:p>
            <a:pPr algn="ctr"/>
            <a:r>
              <a:rPr lang="en-US"/>
              <a:t>Cuing an obvious action</a:t>
            </a:r>
          </a:p>
        </p:txBody>
      </p:sp>
      <p:pic>
        <p:nvPicPr>
          <p:cNvPr id="10" name="knock-knock-si">
            <a:hlinkClick r:id="" action="ppaction://media"/>
            <a:extLst>
              <a:ext uri="{FF2B5EF4-FFF2-40B4-BE49-F238E27FC236}">
                <a16:creationId xmlns:a16="http://schemas.microsoft.com/office/drawing/2014/main" xmlns="" id="{AA0D5732-5267-28EF-17F8-4E9CE8D3AE31}"/>
              </a:ext>
            </a:extLst>
          </p:cNvPr>
          <p:cNvPicPr>
            <a:picLocks noChangeAspect="1"/>
          </p:cNvPicPr>
          <p:nvPr>
            <a:audioFile r:link="rId1"/>
            <p:extLst>
              <p:ext uri="{DAA4B4D4-6D71-4841-9C94-3DE7FCFB9230}">
                <p14:media xmlns:p14="http://schemas.microsoft.com/office/powerpoint/2010/main" r:embed="rId2">
                  <p14:trim end="5328"/>
                </p14:media>
              </p:ext>
            </p:extLst>
          </p:nvPr>
        </p:nvPicPr>
        <p:blipFill>
          <a:blip r:embed="rId6"/>
          <a:stretch>
            <a:fillRect/>
          </a:stretch>
        </p:blipFill>
        <p:spPr>
          <a:xfrm>
            <a:off x="3131783" y="5039627"/>
            <a:ext cx="609600" cy="609600"/>
          </a:xfrm>
          <a:prstGeom prst="rect">
            <a:avLst/>
          </a:prstGeom>
        </p:spPr>
      </p:pic>
      <p:pic>
        <p:nvPicPr>
          <p:cNvPr id="12" name="Picture 11">
            <a:extLst>
              <a:ext uri="{FF2B5EF4-FFF2-40B4-BE49-F238E27FC236}">
                <a16:creationId xmlns:a16="http://schemas.microsoft.com/office/drawing/2014/main" xmlns="" id="{53D74B35-3AFD-545D-D908-ABBD5B074584}"/>
              </a:ext>
            </a:extLst>
          </p:cNvPr>
          <p:cNvPicPr>
            <a:picLocks noChangeAspect="1"/>
          </p:cNvPicPr>
          <p:nvPr/>
        </p:nvPicPr>
        <p:blipFill rotWithShape="1">
          <a:blip r:embed="rId7"/>
          <a:srcRect l="57901" t="30816" r="26559" b="42526"/>
          <a:stretch/>
        </p:blipFill>
        <p:spPr>
          <a:xfrm>
            <a:off x="979125" y="5649227"/>
            <a:ext cx="1733208" cy="836171"/>
          </a:xfrm>
          <a:prstGeom prst="rect">
            <a:avLst/>
          </a:prstGeom>
        </p:spPr>
      </p:pic>
      <p:sp>
        <p:nvSpPr>
          <p:cNvPr id="13" name="Title 1">
            <a:extLst>
              <a:ext uri="{FF2B5EF4-FFF2-40B4-BE49-F238E27FC236}">
                <a16:creationId xmlns:a16="http://schemas.microsoft.com/office/drawing/2014/main" xmlns="" id="{2B87854C-72F2-8962-401E-C71E09102C9C}"/>
              </a:ext>
            </a:extLst>
          </p:cNvPr>
          <p:cNvSpPr>
            <a:spLocks noGrp="1"/>
          </p:cNvSpPr>
          <p:nvPr>
            <p:ph type="title"/>
          </p:nvPr>
        </p:nvSpPr>
        <p:spPr>
          <a:xfrm>
            <a:off x="465909" y="0"/>
            <a:ext cx="8229600" cy="1143000"/>
          </a:xfrm>
        </p:spPr>
        <p:txBody>
          <a:bodyPr/>
          <a:lstStyle/>
          <a:p>
            <a:pPr algn="l"/>
            <a:r>
              <a:rPr lang="en-US" sz="4000"/>
              <a:t>Direct Mappings</a:t>
            </a:r>
            <a:endParaRPr lang="en-US" sz="4000" dirty="0"/>
          </a:p>
        </p:txBody>
      </p:sp>
      <p:sp>
        <p:nvSpPr>
          <p:cNvPr id="14" name="Cloud 13">
            <a:extLst>
              <a:ext uri="{FF2B5EF4-FFF2-40B4-BE49-F238E27FC236}">
                <a16:creationId xmlns:a16="http://schemas.microsoft.com/office/drawing/2014/main" xmlns="" id="{9A4C2E8A-F6C2-4987-BF96-66385617D6FF}"/>
              </a:ext>
            </a:extLst>
          </p:cNvPr>
          <p:cNvSpPr/>
          <p:nvPr/>
        </p:nvSpPr>
        <p:spPr bwMode="auto">
          <a:xfrm>
            <a:off x="507997" y="1254125"/>
            <a:ext cx="3939822" cy="1205209"/>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026" name="Picture 2">
            <a:extLst>
              <a:ext uri="{FF2B5EF4-FFF2-40B4-BE49-F238E27FC236}">
                <a16:creationId xmlns:a16="http://schemas.microsoft.com/office/drawing/2014/main" xmlns="" id="{9776594E-6484-1D45-94C7-0126B41FCEB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402" r="4062"/>
          <a:stretch/>
        </p:blipFill>
        <p:spPr bwMode="auto">
          <a:xfrm>
            <a:off x="5170306" y="2326329"/>
            <a:ext cx="2197997" cy="15299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EEF498E4-8D92-A8E3-B776-69E29A7421E5}"/>
              </a:ext>
            </a:extLst>
          </p:cNvPr>
          <p:cNvSpPr txBox="1"/>
          <p:nvPr/>
        </p:nvSpPr>
        <p:spPr>
          <a:xfrm>
            <a:off x="5860355" y="3997718"/>
            <a:ext cx="941355" cy="461665"/>
          </a:xfrm>
          <a:prstGeom prst="rect">
            <a:avLst/>
          </a:prstGeom>
          <a:noFill/>
        </p:spPr>
        <p:txBody>
          <a:bodyPr wrap="square">
            <a:spAutoFit/>
          </a:bodyPr>
          <a:lstStyle/>
          <a:p>
            <a:r>
              <a:rPr lang="en-US" b="0" i="0">
                <a:solidFill>
                  <a:srgbClr val="FFFFCC"/>
                </a:solidFill>
                <a:effectLst/>
                <a:latin typeface="Arial" panose="020B0604020202020204" pitchFamily="34" charset="0"/>
              </a:rPr>
              <a:t> </a:t>
            </a:r>
            <a:r>
              <a:rPr lang="en-US" sz="2400" b="0" i="0">
                <a:solidFill>
                  <a:srgbClr val="FFFFCC"/>
                </a:solidFill>
                <a:effectLst/>
                <a:latin typeface="Gentium"/>
              </a:rPr>
              <a:t>/tɹi/</a:t>
            </a:r>
            <a:endParaRPr lang="en-US">
              <a:solidFill>
                <a:srgbClr val="FFFFCC"/>
              </a:solidFill>
            </a:endParaRPr>
          </a:p>
        </p:txBody>
      </p:sp>
      <p:sp>
        <p:nvSpPr>
          <p:cNvPr id="17" name="Rectangle: Rounded Corners 16">
            <a:extLst>
              <a:ext uri="{FF2B5EF4-FFF2-40B4-BE49-F238E27FC236}">
                <a16:creationId xmlns:a16="http://schemas.microsoft.com/office/drawing/2014/main" xmlns="" id="{039CF80F-B349-9971-C277-A8824323F6D1}"/>
              </a:ext>
            </a:extLst>
          </p:cNvPr>
          <p:cNvSpPr/>
          <p:nvPr/>
        </p:nvSpPr>
        <p:spPr bwMode="auto">
          <a:xfrm>
            <a:off x="5746041" y="3142354"/>
            <a:ext cx="1061155" cy="418656"/>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2400" b="0" i="1" u="none" strike="noStrike" cap="none" normalizeH="0" baseline="0">
                <a:ln>
                  <a:noFill/>
                </a:ln>
                <a:solidFill>
                  <a:schemeClr val="bg2"/>
                </a:solidFill>
                <a:effectLst/>
                <a:latin typeface="Arial" charset="0"/>
                <a:ea typeface="ＭＳ Ｐゴシック" pitchFamily="50" charset="-128"/>
              </a:rPr>
              <a:t>tree</a:t>
            </a:r>
          </a:p>
        </p:txBody>
      </p:sp>
      <p:grpSp>
        <p:nvGrpSpPr>
          <p:cNvPr id="9" name="Group 8">
            <a:extLst>
              <a:ext uri="{FF2B5EF4-FFF2-40B4-BE49-F238E27FC236}">
                <a16:creationId xmlns:a16="http://schemas.microsoft.com/office/drawing/2014/main" xmlns="" id="{1DDDB8D2-FCF6-D666-512E-635607170AE9}"/>
              </a:ext>
            </a:extLst>
          </p:cNvPr>
          <p:cNvGrpSpPr/>
          <p:nvPr/>
        </p:nvGrpSpPr>
        <p:grpSpPr>
          <a:xfrm>
            <a:off x="5378271" y="4634089"/>
            <a:ext cx="1818393" cy="1851309"/>
            <a:chOff x="5716941" y="4634089"/>
            <a:chExt cx="1818393" cy="1851309"/>
          </a:xfrm>
        </p:grpSpPr>
        <p:sp>
          <p:nvSpPr>
            <p:cNvPr id="18" name="Oval 17">
              <a:extLst>
                <a:ext uri="{FF2B5EF4-FFF2-40B4-BE49-F238E27FC236}">
                  <a16:creationId xmlns:a16="http://schemas.microsoft.com/office/drawing/2014/main" xmlns="" id="{9C320A7F-E8E8-F586-0BFF-460CACF09F9D}"/>
                </a:ext>
              </a:extLst>
            </p:cNvPr>
            <p:cNvSpPr/>
            <p:nvPr/>
          </p:nvSpPr>
          <p:spPr bwMode="auto">
            <a:xfrm>
              <a:off x="5716941" y="4634089"/>
              <a:ext cx="462844"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9" name="Oval 18">
              <a:extLst>
                <a:ext uri="{FF2B5EF4-FFF2-40B4-BE49-F238E27FC236}">
                  <a16:creationId xmlns:a16="http://schemas.microsoft.com/office/drawing/2014/main" xmlns="" id="{6034E789-0BBD-E753-79DE-AF6C60F7DDD1}"/>
                </a:ext>
              </a:extLst>
            </p:cNvPr>
            <p:cNvSpPr/>
            <p:nvPr/>
          </p:nvSpPr>
          <p:spPr bwMode="auto">
            <a:xfrm>
              <a:off x="6396038" y="4634089"/>
              <a:ext cx="462844"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Oval 19">
              <a:extLst>
                <a:ext uri="{FF2B5EF4-FFF2-40B4-BE49-F238E27FC236}">
                  <a16:creationId xmlns:a16="http://schemas.microsoft.com/office/drawing/2014/main" xmlns="" id="{B7E163FD-E869-ABE5-164C-93991D255625}"/>
                </a:ext>
              </a:extLst>
            </p:cNvPr>
            <p:cNvSpPr/>
            <p:nvPr/>
          </p:nvSpPr>
          <p:spPr bwMode="auto">
            <a:xfrm>
              <a:off x="7072490" y="4634089"/>
              <a:ext cx="462844" cy="6096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21" name="Picture 20">
              <a:extLst>
                <a:ext uri="{FF2B5EF4-FFF2-40B4-BE49-F238E27FC236}">
                  <a16:creationId xmlns:a16="http://schemas.microsoft.com/office/drawing/2014/main" xmlns="" id="{141052C4-3DFC-7C92-6EE4-ECF4731A0638}"/>
                </a:ext>
              </a:extLst>
            </p:cNvPr>
            <p:cNvPicPr>
              <a:picLocks noChangeAspect="1"/>
            </p:cNvPicPr>
            <p:nvPr/>
          </p:nvPicPr>
          <p:blipFill rotWithShape="1">
            <a:blip r:embed="rId7"/>
            <a:srcRect l="64344" t="30816" r="28498" b="42526"/>
            <a:stretch/>
          </p:blipFill>
          <p:spPr>
            <a:xfrm flipH="1">
              <a:off x="6305725" y="5649227"/>
              <a:ext cx="798349" cy="836171"/>
            </a:xfrm>
            <a:prstGeom prst="rect">
              <a:avLst/>
            </a:prstGeom>
          </p:spPr>
        </p:pic>
      </p:grpSp>
      <p:sp>
        <p:nvSpPr>
          <p:cNvPr id="2" name="Title 1">
            <a:extLst>
              <a:ext uri="{FF2B5EF4-FFF2-40B4-BE49-F238E27FC236}">
                <a16:creationId xmlns:a16="http://schemas.microsoft.com/office/drawing/2014/main" xmlns="" id="{CA63FBB1-1612-0948-4F99-72CA62FA4561}"/>
              </a:ext>
            </a:extLst>
          </p:cNvPr>
          <p:cNvSpPr txBox="1">
            <a:spLocks/>
          </p:cNvSpPr>
          <p:nvPr/>
        </p:nvSpPr>
        <p:spPr bwMode="auto">
          <a:xfrm>
            <a:off x="602428" y="228599"/>
            <a:ext cx="8541572" cy="14280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endParaRPr lang="en-US" sz="4300" kern="0">
              <a:solidFill>
                <a:srgbClr val="FFC000"/>
              </a:solidFill>
            </a:endParaRPr>
          </a:p>
        </p:txBody>
      </p:sp>
      <p:sp>
        <p:nvSpPr>
          <p:cNvPr id="3" name="TextBox 2">
            <a:extLst>
              <a:ext uri="{FF2B5EF4-FFF2-40B4-BE49-F238E27FC236}">
                <a16:creationId xmlns:a16="http://schemas.microsoft.com/office/drawing/2014/main" xmlns="" id="{EA370194-A029-C479-5B0B-49151B422649}"/>
              </a:ext>
            </a:extLst>
          </p:cNvPr>
          <p:cNvSpPr txBox="1"/>
          <p:nvPr/>
        </p:nvSpPr>
        <p:spPr>
          <a:xfrm>
            <a:off x="3989511" y="4020568"/>
            <a:ext cx="1784556" cy="400110"/>
          </a:xfrm>
          <a:prstGeom prst="rect">
            <a:avLst/>
          </a:prstGeom>
          <a:noFill/>
        </p:spPr>
        <p:txBody>
          <a:bodyPr wrap="square">
            <a:spAutoFit/>
          </a:bodyPr>
          <a:lstStyle/>
          <a:p>
            <a:r>
              <a:rPr lang="en-US" sz="2000"/>
              <a:t>L*_HL-H% </a:t>
            </a:r>
          </a:p>
        </p:txBody>
      </p:sp>
      <p:sp>
        <p:nvSpPr>
          <p:cNvPr id="8" name="TextBox 7">
            <a:extLst>
              <a:ext uri="{FF2B5EF4-FFF2-40B4-BE49-F238E27FC236}">
                <a16:creationId xmlns:a16="http://schemas.microsoft.com/office/drawing/2014/main" xmlns="" id="{A30861AE-44E1-9606-4A51-1BC9968F0C39}"/>
              </a:ext>
            </a:extLst>
          </p:cNvPr>
          <p:cNvSpPr txBox="1"/>
          <p:nvPr/>
        </p:nvSpPr>
        <p:spPr>
          <a:xfrm>
            <a:off x="4881789" y="1738282"/>
            <a:ext cx="3186533" cy="461665"/>
          </a:xfrm>
          <a:prstGeom prst="rect">
            <a:avLst/>
          </a:prstGeom>
          <a:noFill/>
        </p:spPr>
        <p:txBody>
          <a:bodyPr wrap="square">
            <a:spAutoFit/>
          </a:bodyPr>
          <a:lstStyle/>
          <a:p>
            <a:pPr algn="l"/>
            <a:r>
              <a:rPr lang="en-US" sz="2400" kern="0">
                <a:solidFill>
                  <a:srgbClr val="FFC000"/>
                </a:solidFill>
              </a:rPr>
              <a:t>Mediated Mappings</a:t>
            </a:r>
          </a:p>
        </p:txBody>
      </p:sp>
      <p:cxnSp>
        <p:nvCxnSpPr>
          <p:cNvPr id="16" name="Straight Connector 15">
            <a:extLst>
              <a:ext uri="{FF2B5EF4-FFF2-40B4-BE49-F238E27FC236}">
                <a16:creationId xmlns:a16="http://schemas.microsoft.com/office/drawing/2014/main" xmlns="" id="{DAE3DFE0-A3A2-7A7F-3663-69F168154195}"/>
              </a:ext>
            </a:extLst>
          </p:cNvPr>
          <p:cNvCxnSpPr>
            <a:cxnSpLocks/>
          </p:cNvCxnSpPr>
          <p:nvPr/>
        </p:nvCxnSpPr>
        <p:spPr bwMode="auto">
          <a:xfrm>
            <a:off x="533643" y="880532"/>
            <a:ext cx="1329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xmlns="" id="{2596CD66-E56E-0C74-8196-6D22D617D323}"/>
              </a:ext>
            </a:extLst>
          </p:cNvPr>
          <p:cNvSpPr txBox="1"/>
          <p:nvPr/>
        </p:nvSpPr>
        <p:spPr>
          <a:xfrm>
            <a:off x="7399955" y="3824790"/>
            <a:ext cx="2365328" cy="923330"/>
          </a:xfrm>
          <a:prstGeom prst="rect">
            <a:avLst/>
          </a:prstGeom>
          <a:noFill/>
        </p:spPr>
        <p:txBody>
          <a:bodyPr wrap="square">
            <a:spAutoFit/>
          </a:bodyPr>
          <a:lstStyle/>
          <a:p>
            <a:pPr algn="l"/>
            <a:r>
              <a:rPr lang="en-US" kern="0">
                <a:solidFill>
                  <a:srgbClr val="FFC000"/>
                </a:solidFill>
              </a:rPr>
              <a:t>symbolic intermediate representation </a:t>
            </a:r>
          </a:p>
        </p:txBody>
      </p:sp>
    </p:spTree>
    <p:extLst>
      <p:ext uri="{BB962C8B-B14F-4D97-AF65-F5344CB8AC3E}">
        <p14:creationId xmlns:p14="http://schemas.microsoft.com/office/powerpoint/2010/main" val="23937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1500" fill="hold"/>
                                        <p:tgtEl>
                                          <p:spTgt spid="15"/>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10"/>
                </p:tgtEl>
              </p:cMediaNode>
            </p:audio>
          </p:childTnLst>
        </p:cTn>
      </p:par>
    </p:tnLst>
    <p:bldLst>
      <p:bldP spid="15" grpId="0"/>
      <p:bldP spid="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1C146-42B8-A31F-81A6-83A08BADAD7B}"/>
              </a:ext>
            </a:extLst>
          </p:cNvPr>
          <p:cNvSpPr>
            <a:spLocks noGrp="1"/>
          </p:cNvSpPr>
          <p:nvPr>
            <p:ph type="title"/>
          </p:nvPr>
        </p:nvSpPr>
        <p:spPr/>
        <p:txBody>
          <a:bodyPr/>
          <a:lstStyle/>
          <a:p>
            <a:pPr algn="l"/>
            <a:r>
              <a:rPr lang="en-US"/>
              <a:t>#5 Joint Constructions</a:t>
            </a:r>
          </a:p>
        </p:txBody>
      </p:sp>
      <p:pic>
        <p:nvPicPr>
          <p:cNvPr id="7" name="Picture 6">
            <a:extLst>
              <a:ext uri="{FF2B5EF4-FFF2-40B4-BE49-F238E27FC236}">
                <a16:creationId xmlns:a16="http://schemas.microsoft.com/office/drawing/2014/main" xmlns="" id="{3EFBB24B-0FC6-7030-50E1-975CC741FDE5}"/>
              </a:ext>
            </a:extLst>
          </p:cNvPr>
          <p:cNvPicPr>
            <a:picLocks noChangeAspect="1"/>
          </p:cNvPicPr>
          <p:nvPr/>
        </p:nvPicPr>
        <p:blipFill rotWithShape="1">
          <a:blip r:embed="rId5"/>
          <a:srcRect l="21927" t="52432" r="5001" b="24990"/>
          <a:stretch/>
        </p:blipFill>
        <p:spPr>
          <a:xfrm>
            <a:off x="835514" y="3419205"/>
            <a:ext cx="7483753" cy="1200330"/>
          </a:xfrm>
          <a:prstGeom prst="rect">
            <a:avLst/>
          </a:prstGeom>
        </p:spPr>
      </p:pic>
      <p:pic>
        <p:nvPicPr>
          <p:cNvPr id="3" name="boondock-saints">
            <a:hlinkClick r:id="" action="ppaction://media"/>
            <a:extLst>
              <a:ext uri="{FF2B5EF4-FFF2-40B4-BE49-F238E27FC236}">
                <a16:creationId xmlns:a16="http://schemas.microsoft.com/office/drawing/2014/main" xmlns="" id="{E029D815-733D-FBFD-DC11-59603E601E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64190" y="5095524"/>
            <a:ext cx="609600" cy="609600"/>
          </a:xfrm>
          <a:prstGeom prst="rect">
            <a:avLst/>
          </a:prstGeom>
        </p:spPr>
      </p:pic>
      <p:sp>
        <p:nvSpPr>
          <p:cNvPr id="5" name="TextBox 4">
            <a:extLst>
              <a:ext uri="{FF2B5EF4-FFF2-40B4-BE49-F238E27FC236}">
                <a16:creationId xmlns:a16="http://schemas.microsoft.com/office/drawing/2014/main" xmlns="" id="{59F98064-E9FC-383B-113D-FB1CD912F3AA}"/>
              </a:ext>
            </a:extLst>
          </p:cNvPr>
          <p:cNvSpPr txBox="1"/>
          <p:nvPr/>
        </p:nvSpPr>
        <p:spPr>
          <a:xfrm>
            <a:off x="889301" y="4766293"/>
            <a:ext cx="6989380" cy="1200329"/>
          </a:xfrm>
          <a:prstGeom prst="rect">
            <a:avLst/>
          </a:prstGeom>
          <a:noFill/>
        </p:spPr>
        <p:txBody>
          <a:bodyPr wrap="square">
            <a:spAutoFit/>
          </a:bodyPr>
          <a:lstStyle/>
          <a:p>
            <a:r>
              <a:rPr lang="en-US" sz="2400">
                <a:latin typeface="Calibri" panose="020F0502020204030204" pitchFamily="34" charset="0"/>
                <a:cs typeface="Calibri" panose="020F0502020204030204" pitchFamily="34" charset="0"/>
              </a:rPr>
              <a:t>A: … </a:t>
            </a:r>
            <a:r>
              <a:rPr lang="en-US" sz="2400" i="0" u="none" strike="noStrike">
                <a:effectLst/>
                <a:latin typeface="Calibri" panose="020F0502020204030204" pitchFamily="34" charset="0"/>
                <a:cs typeface="Calibri" panose="020F0502020204030204" pitchFamily="34" charset="0"/>
              </a:rPr>
              <a:t>before it was even in America, like, </a:t>
            </a:r>
          </a:p>
          <a:p>
            <a:r>
              <a:rPr lang="en-US" sz="2400" i="0" u="none" strike="noStrike">
                <a:effectLst/>
                <a:latin typeface="Calibri" panose="020F0502020204030204" pitchFamily="34" charset="0"/>
                <a:cs typeface="Calibri" panose="020F0502020204030204" pitchFamily="34" charset="0"/>
              </a:rPr>
              <a:t>B:  really</a:t>
            </a:r>
          </a:p>
          <a:p>
            <a:r>
              <a:rPr lang="en-US" sz="2400">
                <a:latin typeface="Calibri" panose="020F0502020204030204" pitchFamily="34" charset="0"/>
                <a:cs typeface="Calibri" panose="020F0502020204030204" pitchFamily="34" charset="0"/>
              </a:rPr>
              <a:t>A: because,</a:t>
            </a:r>
            <a:r>
              <a:rPr lang="en-US" sz="2400" i="0" u="none" strike="noStrike">
                <a:effectLst/>
                <a:latin typeface="Calibri" panose="020F0502020204030204" pitchFamily="34" charset="0"/>
                <a:cs typeface="Calibri" panose="020F0502020204030204" pitchFamily="34" charset="0"/>
              </a:rPr>
              <a:t> yeah, I think it was released in Canada …</a:t>
            </a: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25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1C146-42B8-A31F-81A6-83A08BADAD7B}"/>
              </a:ext>
            </a:extLst>
          </p:cNvPr>
          <p:cNvSpPr>
            <a:spLocks noGrp="1"/>
          </p:cNvSpPr>
          <p:nvPr>
            <p:ph type="title"/>
          </p:nvPr>
        </p:nvSpPr>
        <p:spPr/>
        <p:txBody>
          <a:bodyPr/>
          <a:lstStyle/>
          <a:p>
            <a:pPr algn="l"/>
            <a:r>
              <a:rPr lang="en-US"/>
              <a:t>#5 Joint Constructions</a:t>
            </a:r>
          </a:p>
        </p:txBody>
      </p:sp>
      <p:pic>
        <p:nvPicPr>
          <p:cNvPr id="4" name="boondock-saints">
            <a:hlinkClick r:id="" action="ppaction://media"/>
            <a:extLst>
              <a:ext uri="{FF2B5EF4-FFF2-40B4-BE49-F238E27FC236}">
                <a16:creationId xmlns:a16="http://schemas.microsoft.com/office/drawing/2014/main" xmlns="" id="{09284E68-6D0B-F167-8CD3-1A11AF8E66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52901" y="5095524"/>
            <a:ext cx="609600" cy="609600"/>
          </a:xfrm>
          <a:prstGeom prst="rect">
            <a:avLst/>
          </a:prstGeom>
        </p:spPr>
      </p:pic>
      <p:pic>
        <p:nvPicPr>
          <p:cNvPr id="7" name="Picture 6">
            <a:extLst>
              <a:ext uri="{FF2B5EF4-FFF2-40B4-BE49-F238E27FC236}">
                <a16:creationId xmlns:a16="http://schemas.microsoft.com/office/drawing/2014/main" xmlns="" id="{3EFBB24B-0FC6-7030-50E1-975CC741FDE5}"/>
              </a:ext>
            </a:extLst>
          </p:cNvPr>
          <p:cNvPicPr>
            <a:picLocks noChangeAspect="1"/>
          </p:cNvPicPr>
          <p:nvPr/>
        </p:nvPicPr>
        <p:blipFill rotWithShape="1">
          <a:blip r:embed="rId6"/>
          <a:srcRect l="21927" t="18377" r="5001" b="24991"/>
          <a:stretch/>
        </p:blipFill>
        <p:spPr>
          <a:xfrm>
            <a:off x="835514" y="1608759"/>
            <a:ext cx="7483753" cy="3010776"/>
          </a:xfrm>
          <a:prstGeom prst="rect">
            <a:avLst/>
          </a:prstGeom>
        </p:spPr>
      </p:pic>
      <p:pic>
        <p:nvPicPr>
          <p:cNvPr id="3" name="boondock-saints">
            <a:hlinkClick r:id="" action="ppaction://media"/>
            <a:extLst>
              <a:ext uri="{FF2B5EF4-FFF2-40B4-BE49-F238E27FC236}">
                <a16:creationId xmlns:a16="http://schemas.microsoft.com/office/drawing/2014/main" xmlns="" id="{D77CCDD8-6FAB-BD4E-E466-94B2584688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4190" y="5095524"/>
            <a:ext cx="609600" cy="609600"/>
          </a:xfrm>
          <a:prstGeom prst="rect">
            <a:avLst/>
          </a:prstGeom>
        </p:spPr>
      </p:pic>
      <p:sp>
        <p:nvSpPr>
          <p:cNvPr id="5" name="TextBox 4">
            <a:extLst>
              <a:ext uri="{FF2B5EF4-FFF2-40B4-BE49-F238E27FC236}">
                <a16:creationId xmlns:a16="http://schemas.microsoft.com/office/drawing/2014/main" xmlns="" id="{FFC6AE8C-C149-1A18-7277-B424391CF08F}"/>
              </a:ext>
            </a:extLst>
          </p:cNvPr>
          <p:cNvSpPr txBox="1"/>
          <p:nvPr/>
        </p:nvSpPr>
        <p:spPr>
          <a:xfrm>
            <a:off x="889301" y="4766293"/>
            <a:ext cx="6989380" cy="1200329"/>
          </a:xfrm>
          <a:prstGeom prst="rect">
            <a:avLst/>
          </a:prstGeom>
          <a:noFill/>
        </p:spPr>
        <p:txBody>
          <a:bodyPr wrap="square">
            <a:spAutoFit/>
          </a:bodyPr>
          <a:lstStyle/>
          <a:p>
            <a:r>
              <a:rPr lang="en-US" sz="2400">
                <a:latin typeface="Calibri" panose="020F0502020204030204" pitchFamily="34" charset="0"/>
                <a:cs typeface="Calibri" panose="020F0502020204030204" pitchFamily="34" charset="0"/>
              </a:rPr>
              <a:t>A: … </a:t>
            </a:r>
            <a:r>
              <a:rPr lang="en-US" sz="2400" i="0" u="none" strike="noStrike">
                <a:effectLst/>
                <a:latin typeface="Calibri" panose="020F0502020204030204" pitchFamily="34" charset="0"/>
                <a:cs typeface="Calibri" panose="020F0502020204030204" pitchFamily="34" charset="0"/>
              </a:rPr>
              <a:t>before it was even in America, like, </a:t>
            </a:r>
          </a:p>
          <a:p>
            <a:r>
              <a:rPr lang="en-US" sz="2400" i="0" u="none" strike="noStrike">
                <a:effectLst/>
                <a:latin typeface="Calibri" panose="020F0502020204030204" pitchFamily="34" charset="0"/>
                <a:cs typeface="Calibri" panose="020F0502020204030204" pitchFamily="34" charset="0"/>
              </a:rPr>
              <a:t>B:  really</a:t>
            </a:r>
          </a:p>
          <a:p>
            <a:r>
              <a:rPr lang="en-US" sz="2400">
                <a:latin typeface="Calibri" panose="020F0502020204030204" pitchFamily="34" charset="0"/>
                <a:cs typeface="Calibri" panose="020F0502020204030204" pitchFamily="34" charset="0"/>
              </a:rPr>
              <a:t>A: because,</a:t>
            </a:r>
            <a:r>
              <a:rPr lang="en-US" sz="2400" i="0" u="none" strike="noStrike">
                <a:effectLst/>
                <a:latin typeface="Calibri" panose="020F0502020204030204" pitchFamily="34" charset="0"/>
                <a:cs typeface="Calibri" panose="020F0502020204030204" pitchFamily="34" charset="0"/>
              </a:rPr>
              <a:t> yeah, I think it was released in Canada …</a:t>
            </a:r>
            <a:endParaRPr lang="en-US" sz="2400">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xmlns="" id="{0A2A6CFA-0123-5902-2001-6339339AED18}"/>
              </a:ext>
            </a:extLst>
          </p:cNvPr>
          <p:cNvSpPr/>
          <p:nvPr/>
        </p:nvSpPr>
        <p:spPr bwMode="auto">
          <a:xfrm>
            <a:off x="3623737" y="2265053"/>
            <a:ext cx="1715911" cy="324115"/>
          </a:xfrm>
          <a:prstGeom prst="ellipse">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Oval 8">
            <a:extLst>
              <a:ext uri="{FF2B5EF4-FFF2-40B4-BE49-F238E27FC236}">
                <a16:creationId xmlns:a16="http://schemas.microsoft.com/office/drawing/2014/main" xmlns="" id="{23D977AC-04C8-2047-8BB7-7533A342DF45}"/>
              </a:ext>
            </a:extLst>
          </p:cNvPr>
          <p:cNvSpPr/>
          <p:nvPr/>
        </p:nvSpPr>
        <p:spPr bwMode="auto">
          <a:xfrm>
            <a:off x="5339648" y="2018283"/>
            <a:ext cx="2020708" cy="324115"/>
          </a:xfrm>
          <a:prstGeom prst="ellipse">
            <a:avLst/>
          </a:prstGeom>
          <a:noFill/>
          <a:ln w="571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77006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a:extLst>
              <a:ext uri="{FF2B5EF4-FFF2-40B4-BE49-F238E27FC236}">
                <a16:creationId xmlns:a16="http://schemas.microsoft.com/office/drawing/2014/main" xmlns="" id="{7741D853-DCE1-48EB-B9B3-5358372B995A}"/>
              </a:ext>
            </a:extLst>
          </p:cNvPr>
          <p:cNvGrpSpPr/>
          <p:nvPr/>
        </p:nvGrpSpPr>
        <p:grpSpPr>
          <a:xfrm>
            <a:off x="1535837" y="1555710"/>
            <a:ext cx="5974672" cy="2875824"/>
            <a:chOff x="1793289" y="1964082"/>
            <a:chExt cx="5974672" cy="2875824"/>
          </a:xfrm>
        </p:grpSpPr>
        <p:sp>
          <p:nvSpPr>
            <p:cNvPr id="100" name="Rectangle 99">
              <a:extLst>
                <a:ext uri="{FF2B5EF4-FFF2-40B4-BE49-F238E27FC236}">
                  <a16:creationId xmlns:a16="http://schemas.microsoft.com/office/drawing/2014/main" xmlns="" id="{DECC1E7A-21DD-467B-9887-31352EB4D77B}"/>
                </a:ext>
              </a:extLst>
            </p:cNvPr>
            <p:cNvSpPr/>
            <p:nvPr/>
          </p:nvSpPr>
          <p:spPr bwMode="auto">
            <a:xfrm>
              <a:off x="1793289" y="1964082"/>
              <a:ext cx="5974672" cy="28758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4" name="Straight Connector 3">
              <a:extLst>
                <a:ext uri="{FF2B5EF4-FFF2-40B4-BE49-F238E27FC236}">
                  <a16:creationId xmlns:a16="http://schemas.microsoft.com/office/drawing/2014/main" xmlns="" id="{CA2A091A-1402-4BD3-BEA8-1470315868CF}"/>
                </a:ext>
              </a:extLst>
            </p:cNvPr>
            <p:cNvCxnSpPr/>
            <p:nvPr/>
          </p:nvCxnSpPr>
          <p:spPr>
            <a:xfrm flipV="1">
              <a:off x="3463914" y="2743200"/>
              <a:ext cx="4017450" cy="30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41E61B92-A4B2-46BA-AD96-9F99289ABDB9}"/>
                </a:ext>
              </a:extLst>
            </p:cNvPr>
            <p:cNvCxnSpPr/>
            <p:nvPr/>
          </p:nvCxnSpPr>
          <p:spPr>
            <a:xfrm flipV="1">
              <a:off x="3463914" y="3180181"/>
              <a:ext cx="4017450" cy="36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CA7A8975-9C05-4036-B05C-D4FA0DBB2E1C}"/>
                </a:ext>
              </a:extLst>
            </p:cNvPr>
            <p:cNvSpPr txBox="1"/>
            <p:nvPr/>
          </p:nvSpPr>
          <p:spPr>
            <a:xfrm>
              <a:off x="4025496" y="1964082"/>
              <a:ext cx="2836033" cy="439287"/>
            </a:xfrm>
            <a:prstGeom prst="rect">
              <a:avLst/>
            </a:prstGeom>
            <a:noFill/>
          </p:spPr>
          <p:txBody>
            <a:bodyPr wrap="none" rtlCol="0">
              <a:spAutoFit/>
            </a:bodyPr>
            <a:lstStyle/>
            <a:p>
              <a:pPr algn="r">
                <a:lnSpc>
                  <a:spcPts val="3000"/>
                </a:lnSpc>
              </a:pPr>
              <a:r>
                <a:rPr lang="en-US" sz="2000" dirty="0">
                  <a:solidFill>
                    <a:schemeClr val="bg2"/>
                  </a:solidFill>
                </a:rPr>
                <a:t>high pitch specification </a:t>
              </a:r>
            </a:p>
          </p:txBody>
        </p:sp>
        <p:sp>
          <p:nvSpPr>
            <p:cNvPr id="7" name="TextBox 6">
              <a:extLst>
                <a:ext uri="{FF2B5EF4-FFF2-40B4-BE49-F238E27FC236}">
                  <a16:creationId xmlns:a16="http://schemas.microsoft.com/office/drawing/2014/main" xmlns="" id="{B3972F97-926B-4C46-93E8-294FA4DE367C}"/>
                </a:ext>
              </a:extLst>
            </p:cNvPr>
            <p:cNvSpPr txBox="1"/>
            <p:nvPr/>
          </p:nvSpPr>
          <p:spPr>
            <a:xfrm>
              <a:off x="5541103" y="4296167"/>
              <a:ext cx="803425" cy="543739"/>
            </a:xfrm>
            <a:prstGeom prst="rect">
              <a:avLst/>
            </a:prstGeom>
            <a:noFill/>
          </p:spPr>
          <p:txBody>
            <a:bodyPr wrap="none" rtlCol="0">
              <a:spAutoFit/>
            </a:bodyPr>
            <a:lstStyle/>
            <a:p>
              <a:r>
                <a:rPr lang="en-US" sz="2800" b="1" i="1" dirty="0" err="1">
                  <a:solidFill>
                    <a:schemeClr val="bg2"/>
                  </a:solidFill>
                  <a:latin typeface="Times New Roman" panose="02020603050405020304" pitchFamily="18" charset="0"/>
                  <a:cs typeface="Times New Roman" panose="02020603050405020304" pitchFamily="18" charset="0"/>
                </a:rPr>
                <a:t>sa</a:t>
              </a:r>
              <a:r>
                <a:rPr lang="en-US" sz="2800" b="1" i="1" dirty="0">
                  <a:solidFill>
                    <a:schemeClr val="bg2"/>
                  </a:solidFill>
                  <a:latin typeface="Times New Roman" panose="02020603050405020304" pitchFamily="18" charset="0"/>
                  <a:cs typeface="Times New Roman" panose="02020603050405020304" pitchFamily="18" charset="0"/>
                </a:rPr>
                <a:t> </a:t>
              </a:r>
              <a:r>
                <a:rPr lang="en-US" sz="4400" b="1" i="1" baseline="30000" dirty="0">
                  <a:solidFill>
                    <a:schemeClr val="bg2"/>
                  </a:solidFill>
                  <a:latin typeface="Times New Roman" panose="02020603050405020304" pitchFamily="18" charset="0"/>
                  <a:cs typeface="Times New Roman" panose="02020603050405020304" pitchFamily="18" charset="0"/>
                </a:rPr>
                <a:t>n</a:t>
              </a:r>
            </a:p>
          </p:txBody>
        </p:sp>
        <p:sp>
          <p:nvSpPr>
            <p:cNvPr id="8" name="TextBox 7">
              <a:extLst>
                <a:ext uri="{FF2B5EF4-FFF2-40B4-BE49-F238E27FC236}">
                  <a16:creationId xmlns:a16="http://schemas.microsoft.com/office/drawing/2014/main" xmlns="" id="{9E552521-E0F8-4424-8C07-DBB6F822E151}"/>
                </a:ext>
              </a:extLst>
            </p:cNvPr>
            <p:cNvSpPr txBox="1"/>
            <p:nvPr/>
          </p:nvSpPr>
          <p:spPr>
            <a:xfrm>
              <a:off x="4496770" y="3861504"/>
              <a:ext cx="705642" cy="523220"/>
            </a:xfrm>
            <a:prstGeom prst="rect">
              <a:avLst/>
            </a:prstGeom>
            <a:noFill/>
          </p:spPr>
          <p:txBody>
            <a:bodyPr wrap="none" rtlCol="0">
              <a:spAutoFit/>
            </a:bodyPr>
            <a:lstStyle/>
            <a:p>
              <a:r>
                <a:rPr lang="en-US" sz="2800" b="1" i="1" dirty="0">
                  <a:solidFill>
                    <a:schemeClr val="bg2"/>
                  </a:solidFill>
                  <a:latin typeface="Times New Roman" panose="02020603050405020304" pitchFamily="18" charset="0"/>
                  <a:cs typeface="Times New Roman" panose="02020603050405020304" pitchFamily="18" charset="0"/>
                </a:rPr>
                <a:t>Su-</a:t>
              </a:r>
            </a:p>
          </p:txBody>
        </p:sp>
        <p:sp>
          <p:nvSpPr>
            <p:cNvPr id="9" name="Arc 8">
              <a:extLst>
                <a:ext uri="{FF2B5EF4-FFF2-40B4-BE49-F238E27FC236}">
                  <a16:creationId xmlns:a16="http://schemas.microsoft.com/office/drawing/2014/main" xmlns="" id="{F02A6D4B-33CE-4CAE-9807-9964C236DEC6}"/>
                </a:ext>
              </a:extLst>
            </p:cNvPr>
            <p:cNvSpPr/>
            <p:nvPr/>
          </p:nvSpPr>
          <p:spPr>
            <a:xfrm>
              <a:off x="4340289" y="2743575"/>
              <a:ext cx="228600"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xmlns="" id="{281609CD-48EA-48DC-A527-4411FD1E3674}"/>
                </a:ext>
              </a:extLst>
            </p:cNvPr>
            <p:cNvSpPr/>
            <p:nvPr/>
          </p:nvSpPr>
          <p:spPr>
            <a:xfrm flipH="1" flipV="1">
              <a:off x="4570623" y="2739436"/>
              <a:ext cx="228600"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xmlns="" id="{24E35F25-236E-4A99-8645-3E8D2F95F4BF}"/>
                </a:ext>
              </a:extLst>
            </p:cNvPr>
            <p:cNvSpPr/>
            <p:nvPr/>
          </p:nvSpPr>
          <p:spPr>
            <a:xfrm>
              <a:off x="4499207" y="2681479"/>
              <a:ext cx="353052" cy="12833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xmlns="" id="{1107FD6D-65A3-4A16-9BB3-79A0B8AB4D67}"/>
                </a:ext>
              </a:extLst>
            </p:cNvPr>
            <p:cNvSpPr/>
            <p:nvPr/>
          </p:nvSpPr>
          <p:spPr>
            <a:xfrm flipH="1">
              <a:off x="4570623" y="2615242"/>
              <a:ext cx="228600"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13" name="Arc 12">
              <a:extLst>
                <a:ext uri="{FF2B5EF4-FFF2-40B4-BE49-F238E27FC236}">
                  <a16:creationId xmlns:a16="http://schemas.microsoft.com/office/drawing/2014/main" xmlns="" id="{E20A1FBF-871E-48E0-9555-94215117F8AD}"/>
                </a:ext>
              </a:extLst>
            </p:cNvPr>
            <p:cNvSpPr/>
            <p:nvPr/>
          </p:nvSpPr>
          <p:spPr>
            <a:xfrm flipV="1">
              <a:off x="4340289" y="2611103"/>
              <a:ext cx="228600" cy="132475"/>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14" name="Arc 13">
              <a:extLst>
                <a:ext uri="{FF2B5EF4-FFF2-40B4-BE49-F238E27FC236}">
                  <a16:creationId xmlns:a16="http://schemas.microsoft.com/office/drawing/2014/main" xmlns="" id="{7F348188-7F43-45F7-9D5C-9DB49FBDFF05}"/>
                </a:ext>
              </a:extLst>
            </p:cNvPr>
            <p:cNvSpPr/>
            <p:nvPr/>
          </p:nvSpPr>
          <p:spPr>
            <a:xfrm flipH="1" flipV="1">
              <a:off x="4570621" y="2740670"/>
              <a:ext cx="228600"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15" name="Arc 14">
              <a:extLst>
                <a:ext uri="{FF2B5EF4-FFF2-40B4-BE49-F238E27FC236}">
                  <a16:creationId xmlns:a16="http://schemas.microsoft.com/office/drawing/2014/main" xmlns="" id="{A8B06BD7-A802-42DD-BFC1-755D6B90D045}"/>
                </a:ext>
              </a:extLst>
            </p:cNvPr>
            <p:cNvSpPr/>
            <p:nvPr/>
          </p:nvSpPr>
          <p:spPr>
            <a:xfrm>
              <a:off x="4340287" y="2744809"/>
              <a:ext cx="228600" cy="132475"/>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nvGrpSpPr>
            <p:cNvPr id="16" name="Group 15">
              <a:extLst>
                <a:ext uri="{FF2B5EF4-FFF2-40B4-BE49-F238E27FC236}">
                  <a16:creationId xmlns:a16="http://schemas.microsoft.com/office/drawing/2014/main" xmlns="" id="{B8D314E4-E606-46EC-85AC-DFAE46E40E6B}"/>
                </a:ext>
              </a:extLst>
            </p:cNvPr>
            <p:cNvGrpSpPr/>
            <p:nvPr/>
          </p:nvGrpSpPr>
          <p:grpSpPr>
            <a:xfrm flipH="1">
              <a:off x="6149332" y="2742002"/>
              <a:ext cx="458934" cy="70692"/>
              <a:chOff x="2209800" y="2207419"/>
              <a:chExt cx="458934" cy="78581"/>
            </a:xfrm>
            <a:solidFill>
              <a:srgbClr val="7F7F7F"/>
            </a:solidFill>
          </p:grpSpPr>
          <p:sp>
            <p:nvSpPr>
              <p:cNvPr id="17" name="Arc 16">
                <a:extLst>
                  <a:ext uri="{FF2B5EF4-FFF2-40B4-BE49-F238E27FC236}">
                    <a16:creationId xmlns:a16="http://schemas.microsoft.com/office/drawing/2014/main" xmlns="" id="{CECE633F-813C-4570-9B8C-92098C5C955F}"/>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xmlns="" id="{5F136DE5-3E6C-46F9-8097-93127FE5F3CB}"/>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9" name="Rectangle 18">
              <a:extLst>
                <a:ext uri="{FF2B5EF4-FFF2-40B4-BE49-F238E27FC236}">
                  <a16:creationId xmlns:a16="http://schemas.microsoft.com/office/drawing/2014/main" xmlns="" id="{A8BC8A8C-916E-4751-B14A-C161A7D91B93}"/>
                </a:ext>
              </a:extLst>
            </p:cNvPr>
            <p:cNvSpPr/>
            <p:nvPr/>
          </p:nvSpPr>
          <p:spPr>
            <a:xfrm flipH="1">
              <a:off x="6096296" y="2712012"/>
              <a:ext cx="353052" cy="6640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xmlns="" id="{FD7D813C-1828-4B48-A66D-9C94E9742997}"/>
                </a:ext>
              </a:extLst>
            </p:cNvPr>
            <p:cNvGrpSpPr/>
            <p:nvPr/>
          </p:nvGrpSpPr>
          <p:grpSpPr>
            <a:xfrm flipH="1">
              <a:off x="6149332" y="2675595"/>
              <a:ext cx="458934" cy="70692"/>
              <a:chOff x="2209800" y="2133601"/>
              <a:chExt cx="458934" cy="78581"/>
            </a:xfrm>
            <a:solidFill>
              <a:srgbClr val="7F7F7F"/>
            </a:solidFill>
          </p:grpSpPr>
          <p:sp>
            <p:nvSpPr>
              <p:cNvPr id="21" name="Arc 20">
                <a:extLst>
                  <a:ext uri="{FF2B5EF4-FFF2-40B4-BE49-F238E27FC236}">
                    <a16:creationId xmlns:a16="http://schemas.microsoft.com/office/drawing/2014/main" xmlns="" id="{B5D7F90C-8410-4E9B-B422-E47B4B7A30FB}"/>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22" name="Arc 21">
                <a:extLst>
                  <a:ext uri="{FF2B5EF4-FFF2-40B4-BE49-F238E27FC236}">
                    <a16:creationId xmlns:a16="http://schemas.microsoft.com/office/drawing/2014/main" xmlns="" id="{5AEC68E8-2F1F-4059-B3DA-2BF3BC4BFCCB}"/>
                  </a:ext>
                </a:extLst>
              </p:cNvPr>
              <p:cNvSpPr/>
              <p:nvPr/>
            </p:nvSpPr>
            <p:spPr>
              <a:xfrm flipV="1">
                <a:off x="2209800" y="2133601"/>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grpSp>
          <p:nvGrpSpPr>
            <p:cNvPr id="23" name="Group 22">
              <a:extLst>
                <a:ext uri="{FF2B5EF4-FFF2-40B4-BE49-F238E27FC236}">
                  <a16:creationId xmlns:a16="http://schemas.microsoft.com/office/drawing/2014/main" xmlns="" id="{9EDC7D9B-F8BA-4499-9790-6F0A50963A28}"/>
                </a:ext>
              </a:extLst>
            </p:cNvPr>
            <p:cNvGrpSpPr/>
            <p:nvPr/>
          </p:nvGrpSpPr>
          <p:grpSpPr>
            <a:xfrm flipH="1" flipV="1">
              <a:off x="6149334" y="2742641"/>
              <a:ext cx="458934" cy="70692"/>
              <a:chOff x="2209800" y="2133601"/>
              <a:chExt cx="458934" cy="78581"/>
            </a:xfrm>
            <a:solidFill>
              <a:srgbClr val="7F7F7F"/>
            </a:solidFill>
          </p:grpSpPr>
          <p:sp>
            <p:nvSpPr>
              <p:cNvPr id="24" name="Arc 23">
                <a:extLst>
                  <a:ext uri="{FF2B5EF4-FFF2-40B4-BE49-F238E27FC236}">
                    <a16:creationId xmlns:a16="http://schemas.microsoft.com/office/drawing/2014/main" xmlns="" id="{A6177E6C-2A90-44E5-8DB9-5403D7156AFD}"/>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25" name="Arc 24">
                <a:extLst>
                  <a:ext uri="{FF2B5EF4-FFF2-40B4-BE49-F238E27FC236}">
                    <a16:creationId xmlns:a16="http://schemas.microsoft.com/office/drawing/2014/main" xmlns="" id="{949E030F-A1EA-4689-A2DA-5C3FD278543F}"/>
                  </a:ext>
                </a:extLst>
              </p:cNvPr>
              <p:cNvSpPr/>
              <p:nvPr/>
            </p:nvSpPr>
            <p:spPr>
              <a:xfrm flipV="1">
                <a:off x="2209800" y="2133601"/>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cxnSp>
          <p:nvCxnSpPr>
            <p:cNvPr id="26" name="Straight Connector 25">
              <a:extLst>
                <a:ext uri="{FF2B5EF4-FFF2-40B4-BE49-F238E27FC236}">
                  <a16:creationId xmlns:a16="http://schemas.microsoft.com/office/drawing/2014/main" xmlns="" id="{C76E1D59-0398-46DE-83AA-67701CAC4F47}"/>
                </a:ext>
              </a:extLst>
            </p:cNvPr>
            <p:cNvCxnSpPr>
              <a:stCxn id="12" idx="0"/>
              <a:endCxn id="21" idx="0"/>
            </p:cNvCxnSpPr>
            <p:nvPr/>
          </p:nvCxnSpPr>
          <p:spPr>
            <a:xfrm>
              <a:off x="4684923" y="2615242"/>
              <a:ext cx="1578709" cy="62495"/>
            </a:xfrm>
            <a:prstGeom prst="line">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857E973F-5A48-4F97-9ED3-25E72C8E8E72}"/>
                </a:ext>
              </a:extLst>
            </p:cNvPr>
            <p:cNvCxnSpPr>
              <a:endCxn id="24" idx="0"/>
            </p:cNvCxnSpPr>
            <p:nvPr/>
          </p:nvCxnSpPr>
          <p:spPr>
            <a:xfrm>
              <a:off x="4684923" y="2810632"/>
              <a:ext cx="1578711" cy="559"/>
            </a:xfrm>
            <a:prstGeom prst="line">
              <a:avLst/>
            </a:prstGeom>
            <a:solidFill>
              <a:srgbClr val="7F7F7F"/>
            </a:solidFill>
          </p:spPr>
          <p:style>
            <a:lnRef idx="1">
              <a:schemeClr val="accent1"/>
            </a:lnRef>
            <a:fillRef idx="0">
              <a:schemeClr val="accent1"/>
            </a:fillRef>
            <a:effectRef idx="0">
              <a:schemeClr val="accent1"/>
            </a:effectRef>
            <a:fontRef idx="minor">
              <a:schemeClr val="tx1"/>
            </a:fontRef>
          </p:style>
        </p:cxnSp>
        <p:sp>
          <p:nvSpPr>
            <p:cNvPr id="28" name="Trapezoid 27">
              <a:extLst>
                <a:ext uri="{FF2B5EF4-FFF2-40B4-BE49-F238E27FC236}">
                  <a16:creationId xmlns:a16="http://schemas.microsoft.com/office/drawing/2014/main" xmlns="" id="{87FBA762-D03B-48FE-8AF6-D2B64CD78F22}"/>
                </a:ext>
              </a:extLst>
            </p:cNvPr>
            <p:cNvSpPr/>
            <p:nvPr/>
          </p:nvSpPr>
          <p:spPr>
            <a:xfrm rot="5400000">
              <a:off x="5346827" y="1950809"/>
              <a:ext cx="258782" cy="1586064"/>
            </a:xfrm>
            <a:prstGeom prst="trapezoi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xmlns="" id="{78C6A7BD-408E-4031-AA85-33E333319A23}"/>
                </a:ext>
              </a:extLst>
            </p:cNvPr>
            <p:cNvCxnSpPr>
              <a:stCxn id="14" idx="0"/>
              <a:endCxn id="18" idx="0"/>
            </p:cNvCxnSpPr>
            <p:nvPr/>
          </p:nvCxnSpPr>
          <p:spPr>
            <a:xfrm flipV="1">
              <a:off x="4684921" y="2810552"/>
              <a:ext cx="1578711" cy="62593"/>
            </a:xfrm>
            <a:prstGeom prst="line">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xmlns="" id="{65BD678A-7F0E-4D93-8225-116D1D6D80BA}"/>
                </a:ext>
              </a:extLst>
            </p:cNvPr>
            <p:cNvGrpSpPr/>
            <p:nvPr/>
          </p:nvGrpSpPr>
          <p:grpSpPr>
            <a:xfrm flipH="1">
              <a:off x="6149775" y="3179058"/>
              <a:ext cx="458934" cy="107204"/>
              <a:chOff x="2209800" y="2207419"/>
              <a:chExt cx="458934" cy="78581"/>
            </a:xfrm>
            <a:solidFill>
              <a:srgbClr val="7F7F7F"/>
            </a:solidFill>
          </p:grpSpPr>
          <p:sp>
            <p:nvSpPr>
              <p:cNvPr id="31" name="Arc 30">
                <a:extLst>
                  <a:ext uri="{FF2B5EF4-FFF2-40B4-BE49-F238E27FC236}">
                    <a16:creationId xmlns:a16="http://schemas.microsoft.com/office/drawing/2014/main" xmlns="" id="{B580FE28-6447-47CE-B8D3-853B12FC0560}"/>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32" name="Arc 31">
                <a:extLst>
                  <a:ext uri="{FF2B5EF4-FFF2-40B4-BE49-F238E27FC236}">
                    <a16:creationId xmlns:a16="http://schemas.microsoft.com/office/drawing/2014/main" xmlns="" id="{5B4CE223-0764-4F0B-8B98-9F6EB44D031C}"/>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sp>
          <p:nvSpPr>
            <p:cNvPr id="33" name="Rectangle 32">
              <a:extLst>
                <a:ext uri="{FF2B5EF4-FFF2-40B4-BE49-F238E27FC236}">
                  <a16:creationId xmlns:a16="http://schemas.microsoft.com/office/drawing/2014/main" xmlns="" id="{B67ED50E-1EEC-4E9B-B0A6-4507AEB18FB6}"/>
                </a:ext>
              </a:extLst>
            </p:cNvPr>
            <p:cNvSpPr/>
            <p:nvPr/>
          </p:nvSpPr>
          <p:spPr>
            <a:xfrm flipH="1">
              <a:off x="6096739" y="3133578"/>
              <a:ext cx="353052" cy="1007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4" name="Arc 33">
              <a:extLst>
                <a:ext uri="{FF2B5EF4-FFF2-40B4-BE49-F238E27FC236}">
                  <a16:creationId xmlns:a16="http://schemas.microsoft.com/office/drawing/2014/main" xmlns="" id="{0FD9B3BC-228D-453D-9C9D-9E43F15CE5BE}"/>
                </a:ext>
              </a:extLst>
            </p:cNvPr>
            <p:cNvSpPr/>
            <p:nvPr/>
          </p:nvSpPr>
          <p:spPr>
            <a:xfrm>
              <a:off x="6149775" y="3048107"/>
              <a:ext cx="228600" cy="178633"/>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sp>
          <p:nvSpPr>
            <p:cNvPr id="35" name="Arc 34">
              <a:extLst>
                <a:ext uri="{FF2B5EF4-FFF2-40B4-BE49-F238E27FC236}">
                  <a16:creationId xmlns:a16="http://schemas.microsoft.com/office/drawing/2014/main" xmlns="" id="{60328E6B-1B94-41B0-A6E3-077952D8773D}"/>
                </a:ext>
              </a:extLst>
            </p:cNvPr>
            <p:cNvSpPr/>
            <p:nvPr/>
          </p:nvSpPr>
          <p:spPr>
            <a:xfrm flipH="1" flipV="1">
              <a:off x="6380109" y="3043813"/>
              <a:ext cx="228600" cy="137448"/>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grpSp>
          <p:nvGrpSpPr>
            <p:cNvPr id="36" name="Group 35">
              <a:extLst>
                <a:ext uri="{FF2B5EF4-FFF2-40B4-BE49-F238E27FC236}">
                  <a16:creationId xmlns:a16="http://schemas.microsoft.com/office/drawing/2014/main" xmlns="" id="{27379BF4-6B0D-4D43-8AB9-07041F8CC2F4}"/>
                </a:ext>
              </a:extLst>
            </p:cNvPr>
            <p:cNvGrpSpPr/>
            <p:nvPr/>
          </p:nvGrpSpPr>
          <p:grpSpPr>
            <a:xfrm flipH="1" flipV="1">
              <a:off x="6149777" y="3141457"/>
              <a:ext cx="463672" cy="179953"/>
              <a:chOff x="2205062" y="2133601"/>
              <a:chExt cx="463672" cy="100022"/>
            </a:xfrm>
            <a:solidFill>
              <a:srgbClr val="7F7F7F"/>
            </a:solidFill>
          </p:grpSpPr>
          <p:sp>
            <p:nvSpPr>
              <p:cNvPr id="37" name="Arc 36">
                <a:extLst>
                  <a:ext uri="{FF2B5EF4-FFF2-40B4-BE49-F238E27FC236}">
                    <a16:creationId xmlns:a16="http://schemas.microsoft.com/office/drawing/2014/main" xmlns="" id="{B38C02F8-1ACE-4DE6-931F-2D93BACD09AC}"/>
                  </a:ext>
                </a:extLst>
              </p:cNvPr>
              <p:cNvSpPr/>
              <p:nvPr/>
            </p:nvSpPr>
            <p:spPr>
              <a:xfrm flipH="1">
                <a:off x="2440134" y="2135982"/>
                <a:ext cx="228600" cy="97641"/>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sp>
            <p:nvSpPr>
              <p:cNvPr id="38" name="Arc 37">
                <a:extLst>
                  <a:ext uri="{FF2B5EF4-FFF2-40B4-BE49-F238E27FC236}">
                    <a16:creationId xmlns:a16="http://schemas.microsoft.com/office/drawing/2014/main" xmlns="" id="{FF080930-7960-4CC3-A5AB-E53F9C8E6B27}"/>
                  </a:ext>
                </a:extLst>
              </p:cNvPr>
              <p:cNvSpPr/>
              <p:nvPr/>
            </p:nvSpPr>
            <p:spPr>
              <a:xfrm flipV="1">
                <a:off x="2205062" y="2133601"/>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grpSp>
        <p:sp>
          <p:nvSpPr>
            <p:cNvPr id="39" name="Trapezoid 38">
              <a:extLst>
                <a:ext uri="{FF2B5EF4-FFF2-40B4-BE49-F238E27FC236}">
                  <a16:creationId xmlns:a16="http://schemas.microsoft.com/office/drawing/2014/main" xmlns="" id="{9429AE92-3F21-4DC8-8685-84BD0607D5F8}"/>
                </a:ext>
              </a:extLst>
            </p:cNvPr>
            <p:cNvSpPr/>
            <p:nvPr/>
          </p:nvSpPr>
          <p:spPr>
            <a:xfrm rot="16200000">
              <a:off x="5962359" y="3015959"/>
              <a:ext cx="274750" cy="333946"/>
            </a:xfrm>
            <a:prstGeom prst="trapezoi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0" name="Group 39">
              <a:extLst>
                <a:ext uri="{FF2B5EF4-FFF2-40B4-BE49-F238E27FC236}">
                  <a16:creationId xmlns:a16="http://schemas.microsoft.com/office/drawing/2014/main" xmlns="" id="{CF9872AD-961D-4265-9D2F-C8BFA3E1F8FD}"/>
                </a:ext>
              </a:extLst>
            </p:cNvPr>
            <p:cNvGrpSpPr/>
            <p:nvPr/>
          </p:nvGrpSpPr>
          <p:grpSpPr>
            <a:xfrm>
              <a:off x="5615996" y="3112202"/>
              <a:ext cx="516710" cy="142482"/>
              <a:chOff x="3396962" y="2521695"/>
              <a:chExt cx="516710" cy="142482"/>
            </a:xfrm>
            <a:solidFill>
              <a:srgbClr val="7F7F7F"/>
            </a:solidFill>
          </p:grpSpPr>
          <p:sp>
            <p:nvSpPr>
              <p:cNvPr id="41" name="Rectangle 40">
                <a:extLst>
                  <a:ext uri="{FF2B5EF4-FFF2-40B4-BE49-F238E27FC236}">
                    <a16:creationId xmlns:a16="http://schemas.microsoft.com/office/drawing/2014/main" xmlns="" id="{C5BB6F26-E925-42DF-AE96-C9631BFA76A3}"/>
                  </a:ext>
                </a:extLst>
              </p:cNvPr>
              <p:cNvSpPr/>
              <p:nvPr/>
            </p:nvSpPr>
            <p:spPr>
              <a:xfrm>
                <a:off x="3560620" y="2558112"/>
                <a:ext cx="353052" cy="66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42" name="Group 41">
                <a:extLst>
                  <a:ext uri="{FF2B5EF4-FFF2-40B4-BE49-F238E27FC236}">
                    <a16:creationId xmlns:a16="http://schemas.microsoft.com/office/drawing/2014/main" xmlns="" id="{6BEF6391-317F-4AA8-BDAB-652453D7927B}"/>
                  </a:ext>
                </a:extLst>
              </p:cNvPr>
              <p:cNvGrpSpPr/>
              <p:nvPr/>
            </p:nvGrpSpPr>
            <p:grpSpPr>
              <a:xfrm>
                <a:off x="3396962" y="2521695"/>
                <a:ext cx="463674" cy="142482"/>
                <a:chOff x="3396962" y="2521695"/>
                <a:chExt cx="463674" cy="142482"/>
              </a:xfrm>
              <a:grpFill/>
            </p:grpSpPr>
            <p:grpSp>
              <p:nvGrpSpPr>
                <p:cNvPr id="43" name="Group 42">
                  <a:extLst>
                    <a:ext uri="{FF2B5EF4-FFF2-40B4-BE49-F238E27FC236}">
                      <a16:creationId xmlns:a16="http://schemas.microsoft.com/office/drawing/2014/main" xmlns="" id="{8135D0FB-3869-43F3-8516-323C824BCC77}"/>
                    </a:ext>
                  </a:extLst>
                </p:cNvPr>
                <p:cNvGrpSpPr/>
                <p:nvPr/>
              </p:nvGrpSpPr>
              <p:grpSpPr>
                <a:xfrm>
                  <a:off x="3401702" y="2588102"/>
                  <a:ext cx="458934" cy="70692"/>
                  <a:chOff x="2209800" y="2207419"/>
                  <a:chExt cx="458934" cy="78581"/>
                </a:xfrm>
                <a:grpFill/>
              </p:grpSpPr>
              <p:sp>
                <p:nvSpPr>
                  <p:cNvPr id="50" name="Arc 49">
                    <a:extLst>
                      <a:ext uri="{FF2B5EF4-FFF2-40B4-BE49-F238E27FC236}">
                        <a16:creationId xmlns:a16="http://schemas.microsoft.com/office/drawing/2014/main" xmlns="" id="{B9F2289C-093A-40B8-A5B1-1837636C2C0C}"/>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51" name="Arc 50">
                    <a:extLst>
                      <a:ext uri="{FF2B5EF4-FFF2-40B4-BE49-F238E27FC236}">
                        <a16:creationId xmlns:a16="http://schemas.microsoft.com/office/drawing/2014/main" xmlns="" id="{504EBA50-5CF2-490A-8572-B783787D54DA}"/>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grpSp>
            <p:grpSp>
              <p:nvGrpSpPr>
                <p:cNvPr id="44" name="Group 43">
                  <a:extLst>
                    <a:ext uri="{FF2B5EF4-FFF2-40B4-BE49-F238E27FC236}">
                      <a16:creationId xmlns:a16="http://schemas.microsoft.com/office/drawing/2014/main" xmlns="" id="{68D890FA-C375-4DDC-9DB2-1136C9F1C626}"/>
                    </a:ext>
                  </a:extLst>
                </p:cNvPr>
                <p:cNvGrpSpPr/>
                <p:nvPr/>
              </p:nvGrpSpPr>
              <p:grpSpPr>
                <a:xfrm>
                  <a:off x="3401702" y="2521695"/>
                  <a:ext cx="458934" cy="70692"/>
                  <a:chOff x="2209800" y="2133601"/>
                  <a:chExt cx="458934" cy="78581"/>
                </a:xfrm>
                <a:grpFill/>
              </p:grpSpPr>
              <p:sp>
                <p:nvSpPr>
                  <p:cNvPr id="48" name="Arc 47">
                    <a:extLst>
                      <a:ext uri="{FF2B5EF4-FFF2-40B4-BE49-F238E27FC236}">
                        <a16:creationId xmlns:a16="http://schemas.microsoft.com/office/drawing/2014/main" xmlns="" id="{4106304A-3309-4F9E-9F56-06C3E6202840}"/>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sp>
                <p:nvSpPr>
                  <p:cNvPr id="49" name="Arc 48">
                    <a:extLst>
                      <a:ext uri="{FF2B5EF4-FFF2-40B4-BE49-F238E27FC236}">
                        <a16:creationId xmlns:a16="http://schemas.microsoft.com/office/drawing/2014/main" xmlns="" id="{303DAAE2-5546-45B5-9624-6C9CEDFCBDE0}"/>
                      </a:ext>
                    </a:extLst>
                  </p:cNvPr>
                  <p:cNvSpPr/>
                  <p:nvPr/>
                </p:nvSpPr>
                <p:spPr>
                  <a:xfrm flipV="1">
                    <a:off x="2209800" y="2133601"/>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grpSp>
            <p:grpSp>
              <p:nvGrpSpPr>
                <p:cNvPr id="45" name="Group 44">
                  <a:extLst>
                    <a:ext uri="{FF2B5EF4-FFF2-40B4-BE49-F238E27FC236}">
                      <a16:creationId xmlns:a16="http://schemas.microsoft.com/office/drawing/2014/main" xmlns="" id="{15247FAA-DD4F-4C41-87AD-B6448DEF19D4}"/>
                    </a:ext>
                  </a:extLst>
                </p:cNvPr>
                <p:cNvGrpSpPr/>
                <p:nvPr/>
              </p:nvGrpSpPr>
              <p:grpSpPr>
                <a:xfrm flipV="1">
                  <a:off x="3396962" y="2588747"/>
                  <a:ext cx="463672" cy="75430"/>
                  <a:chOff x="2205062" y="2128334"/>
                  <a:chExt cx="463672" cy="83848"/>
                </a:xfrm>
                <a:grpFill/>
              </p:grpSpPr>
              <p:sp>
                <p:nvSpPr>
                  <p:cNvPr id="46" name="Arc 45">
                    <a:extLst>
                      <a:ext uri="{FF2B5EF4-FFF2-40B4-BE49-F238E27FC236}">
                        <a16:creationId xmlns:a16="http://schemas.microsoft.com/office/drawing/2014/main" xmlns="" id="{74CFB4A6-B649-4C1F-AA90-8CC38F169169}"/>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sp>
                <p:nvSpPr>
                  <p:cNvPr id="47" name="Arc 46">
                    <a:extLst>
                      <a:ext uri="{FF2B5EF4-FFF2-40B4-BE49-F238E27FC236}">
                        <a16:creationId xmlns:a16="http://schemas.microsoft.com/office/drawing/2014/main" xmlns="" id="{EC6A5E29-9BA2-4EF9-86D5-53373B22EDAA}"/>
                      </a:ext>
                    </a:extLst>
                  </p:cNvPr>
                  <p:cNvSpPr/>
                  <p:nvPr/>
                </p:nvSpPr>
                <p:spPr>
                  <a:xfrm flipV="1">
                    <a:off x="2205062" y="2128334"/>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u="sng"/>
                  </a:p>
                </p:txBody>
              </p:sp>
            </p:grpSp>
          </p:grpSp>
        </p:grpSp>
        <p:sp>
          <p:nvSpPr>
            <p:cNvPr id="52" name="TextBox 51">
              <a:extLst>
                <a:ext uri="{FF2B5EF4-FFF2-40B4-BE49-F238E27FC236}">
                  <a16:creationId xmlns:a16="http://schemas.microsoft.com/office/drawing/2014/main" xmlns="" id="{48964A18-436A-4630-8433-100350D79F3D}"/>
                </a:ext>
              </a:extLst>
            </p:cNvPr>
            <p:cNvSpPr txBox="1"/>
            <p:nvPr/>
          </p:nvSpPr>
          <p:spPr>
            <a:xfrm>
              <a:off x="1939615" y="2216064"/>
              <a:ext cx="1624163" cy="707886"/>
            </a:xfrm>
            <a:prstGeom prst="rect">
              <a:avLst/>
            </a:prstGeom>
            <a:noFill/>
          </p:spPr>
          <p:txBody>
            <a:bodyPr wrap="none" rtlCol="0">
              <a:spAutoFit/>
            </a:bodyPr>
            <a:lstStyle/>
            <a:p>
              <a:pPr>
                <a:lnSpc>
                  <a:spcPts val="2400"/>
                </a:lnSpc>
              </a:pPr>
              <a:r>
                <a:rPr lang="en-US" sz="2000" dirty="0">
                  <a:solidFill>
                    <a:schemeClr val="bg2"/>
                  </a:solidFill>
                </a:rPr>
                <a:t>Minor Third </a:t>
              </a:r>
            </a:p>
            <a:p>
              <a:pPr>
                <a:lnSpc>
                  <a:spcPts val="2400"/>
                </a:lnSpc>
              </a:pPr>
              <a:r>
                <a:rPr lang="en-US" sz="2000" dirty="0">
                  <a:solidFill>
                    <a:schemeClr val="bg2"/>
                  </a:solidFill>
                </a:rPr>
                <a:t>Construction</a:t>
              </a:r>
            </a:p>
          </p:txBody>
        </p:sp>
        <p:sp>
          <p:nvSpPr>
            <p:cNvPr id="53" name="TextBox 52">
              <a:extLst>
                <a:ext uri="{FF2B5EF4-FFF2-40B4-BE49-F238E27FC236}">
                  <a16:creationId xmlns:a16="http://schemas.microsoft.com/office/drawing/2014/main" xmlns="" id="{40255793-5FA4-4EA2-9240-BD11239942E9}"/>
                </a:ext>
              </a:extLst>
            </p:cNvPr>
            <p:cNvSpPr txBox="1"/>
            <p:nvPr/>
          </p:nvSpPr>
          <p:spPr>
            <a:xfrm>
              <a:off x="1939615" y="2944692"/>
              <a:ext cx="1295547" cy="439287"/>
            </a:xfrm>
            <a:prstGeom prst="rect">
              <a:avLst/>
            </a:prstGeom>
            <a:noFill/>
          </p:spPr>
          <p:txBody>
            <a:bodyPr wrap="none" rtlCol="0">
              <a:spAutoFit/>
            </a:bodyPr>
            <a:lstStyle/>
            <a:p>
              <a:pPr>
                <a:lnSpc>
                  <a:spcPts val="3000"/>
                </a:lnSpc>
              </a:pPr>
              <a:r>
                <a:rPr lang="en-US" sz="2000" dirty="0">
                  <a:solidFill>
                    <a:schemeClr val="bg2"/>
                  </a:solidFill>
                </a:rPr>
                <a:t>late peak </a:t>
              </a:r>
            </a:p>
          </p:txBody>
        </p:sp>
        <p:cxnSp>
          <p:nvCxnSpPr>
            <p:cNvPr id="54" name="Straight Connector 53">
              <a:extLst>
                <a:ext uri="{FF2B5EF4-FFF2-40B4-BE49-F238E27FC236}">
                  <a16:creationId xmlns:a16="http://schemas.microsoft.com/office/drawing/2014/main" xmlns="" id="{A9CB1FD3-CD6C-4CE1-9D81-59AF94583B3A}"/>
                </a:ext>
              </a:extLst>
            </p:cNvPr>
            <p:cNvCxnSpPr/>
            <p:nvPr/>
          </p:nvCxnSpPr>
          <p:spPr>
            <a:xfrm>
              <a:off x="3463914" y="3616601"/>
              <a:ext cx="4017450" cy="56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Arc 54">
              <a:extLst>
                <a:ext uri="{FF2B5EF4-FFF2-40B4-BE49-F238E27FC236}">
                  <a16:creationId xmlns:a16="http://schemas.microsoft.com/office/drawing/2014/main" xmlns="" id="{87FBBBA5-0CAC-4866-A1C0-676B8D95447C}"/>
                </a:ext>
              </a:extLst>
            </p:cNvPr>
            <p:cNvSpPr/>
            <p:nvPr/>
          </p:nvSpPr>
          <p:spPr>
            <a:xfrm>
              <a:off x="4296745" y="3617215"/>
              <a:ext cx="231736" cy="132475"/>
            </a:xfrm>
            <a:prstGeom prst="arc">
              <a:avLst/>
            </a:prstGeom>
            <a:solidFill>
              <a:schemeClr val="tx1"/>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xmlns="" id="{597861F7-37E6-4444-94A0-BA3D1FA0B61D}"/>
                </a:ext>
              </a:extLst>
            </p:cNvPr>
            <p:cNvSpPr/>
            <p:nvPr/>
          </p:nvSpPr>
          <p:spPr>
            <a:xfrm flipH="1" flipV="1">
              <a:off x="4530239" y="3613076"/>
              <a:ext cx="231736"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56">
              <a:extLst>
                <a:ext uri="{FF2B5EF4-FFF2-40B4-BE49-F238E27FC236}">
                  <a16:creationId xmlns:a16="http://schemas.microsoft.com/office/drawing/2014/main" xmlns="" id="{BE1388CE-23E7-4966-A887-06DB59E10B42}"/>
                </a:ext>
              </a:extLst>
            </p:cNvPr>
            <p:cNvSpPr/>
            <p:nvPr/>
          </p:nvSpPr>
          <p:spPr>
            <a:xfrm>
              <a:off x="4457843" y="3551476"/>
              <a:ext cx="357896" cy="136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c 57">
              <a:extLst>
                <a:ext uri="{FF2B5EF4-FFF2-40B4-BE49-F238E27FC236}">
                  <a16:creationId xmlns:a16="http://schemas.microsoft.com/office/drawing/2014/main" xmlns="" id="{E87BFECF-E03A-47AC-8718-F9384CF00F41}"/>
                </a:ext>
              </a:extLst>
            </p:cNvPr>
            <p:cNvSpPr/>
            <p:nvPr/>
          </p:nvSpPr>
          <p:spPr>
            <a:xfrm flipH="1">
              <a:off x="4530239" y="3488882"/>
              <a:ext cx="231736"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59" name="Arc 58">
              <a:extLst>
                <a:ext uri="{FF2B5EF4-FFF2-40B4-BE49-F238E27FC236}">
                  <a16:creationId xmlns:a16="http://schemas.microsoft.com/office/drawing/2014/main" xmlns="" id="{8E670819-DD12-4104-AE46-F692CE504839}"/>
                </a:ext>
              </a:extLst>
            </p:cNvPr>
            <p:cNvSpPr/>
            <p:nvPr/>
          </p:nvSpPr>
          <p:spPr>
            <a:xfrm flipV="1">
              <a:off x="4296745" y="3481100"/>
              <a:ext cx="231736" cy="132475"/>
            </a:xfrm>
            <a:prstGeom prst="arc">
              <a:avLst/>
            </a:prstGeom>
            <a:solidFill>
              <a:schemeClr val="tx1"/>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60" name="Arc 59">
              <a:extLst>
                <a:ext uri="{FF2B5EF4-FFF2-40B4-BE49-F238E27FC236}">
                  <a16:creationId xmlns:a16="http://schemas.microsoft.com/office/drawing/2014/main" xmlns="" id="{0EEF954A-4A4F-4E00-80E8-6B52E2FAF9C3}"/>
                </a:ext>
              </a:extLst>
            </p:cNvPr>
            <p:cNvSpPr/>
            <p:nvPr/>
          </p:nvSpPr>
          <p:spPr>
            <a:xfrm flipH="1" flipV="1">
              <a:off x="4530237" y="3614310"/>
              <a:ext cx="231736" cy="132475"/>
            </a:xfrm>
            <a:prstGeom prst="arc">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61" name="Arc 60">
              <a:extLst>
                <a:ext uri="{FF2B5EF4-FFF2-40B4-BE49-F238E27FC236}">
                  <a16:creationId xmlns:a16="http://schemas.microsoft.com/office/drawing/2014/main" xmlns="" id="{5B2CA65C-1664-47B2-9D31-4C077202C26E}"/>
                </a:ext>
              </a:extLst>
            </p:cNvPr>
            <p:cNvSpPr/>
            <p:nvPr/>
          </p:nvSpPr>
          <p:spPr>
            <a:xfrm>
              <a:off x="4296743" y="3623187"/>
              <a:ext cx="231736" cy="132475"/>
            </a:xfrm>
            <a:prstGeom prst="arc">
              <a:avLst/>
            </a:prstGeom>
            <a:solidFill>
              <a:schemeClr val="tx1"/>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nvGrpSpPr>
            <p:cNvPr id="62" name="Group 61">
              <a:extLst>
                <a:ext uri="{FF2B5EF4-FFF2-40B4-BE49-F238E27FC236}">
                  <a16:creationId xmlns:a16="http://schemas.microsoft.com/office/drawing/2014/main" xmlns="" id="{F7A30CD8-2BBE-4244-A996-C778D80EF68D}"/>
                </a:ext>
              </a:extLst>
            </p:cNvPr>
            <p:cNvGrpSpPr/>
            <p:nvPr/>
          </p:nvGrpSpPr>
          <p:grpSpPr>
            <a:xfrm flipH="1">
              <a:off x="6130607" y="3615642"/>
              <a:ext cx="465230" cy="70692"/>
              <a:chOff x="2209800" y="2207419"/>
              <a:chExt cx="458934" cy="78581"/>
            </a:xfrm>
            <a:solidFill>
              <a:srgbClr val="7F7F7F"/>
            </a:solidFill>
          </p:grpSpPr>
          <p:sp>
            <p:nvSpPr>
              <p:cNvPr id="63" name="Arc 62">
                <a:extLst>
                  <a:ext uri="{FF2B5EF4-FFF2-40B4-BE49-F238E27FC236}">
                    <a16:creationId xmlns:a16="http://schemas.microsoft.com/office/drawing/2014/main" xmlns="" id="{B7E9DFA1-21ED-4108-83C3-A27A6F4D77C0}"/>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xmlns="" id="{7473F0F5-2091-44B6-8CDC-5A63AD565258}"/>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5" name="Rectangle 64">
              <a:extLst>
                <a:ext uri="{FF2B5EF4-FFF2-40B4-BE49-F238E27FC236}">
                  <a16:creationId xmlns:a16="http://schemas.microsoft.com/office/drawing/2014/main" xmlns="" id="{080CCE38-6864-4147-AA65-D0F367CA7925}"/>
                </a:ext>
              </a:extLst>
            </p:cNvPr>
            <p:cNvSpPr/>
            <p:nvPr/>
          </p:nvSpPr>
          <p:spPr>
            <a:xfrm flipH="1">
              <a:off x="6076843" y="3585652"/>
              <a:ext cx="357896" cy="6640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xmlns="" id="{B0719126-4966-4BC6-9BFC-386B6ACB2400}"/>
                </a:ext>
              </a:extLst>
            </p:cNvPr>
            <p:cNvGrpSpPr/>
            <p:nvPr/>
          </p:nvGrpSpPr>
          <p:grpSpPr>
            <a:xfrm flipH="1">
              <a:off x="6130607" y="3549235"/>
              <a:ext cx="465230" cy="70692"/>
              <a:chOff x="2209800" y="2133601"/>
              <a:chExt cx="458934" cy="78581"/>
            </a:xfrm>
            <a:solidFill>
              <a:srgbClr val="7F7F7F"/>
            </a:solidFill>
          </p:grpSpPr>
          <p:sp>
            <p:nvSpPr>
              <p:cNvPr id="67" name="Arc 66">
                <a:extLst>
                  <a:ext uri="{FF2B5EF4-FFF2-40B4-BE49-F238E27FC236}">
                    <a16:creationId xmlns:a16="http://schemas.microsoft.com/office/drawing/2014/main" xmlns="" id="{1CA7FBFD-99A5-432F-A775-EA2813AD7486}"/>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68" name="Arc 67">
                <a:extLst>
                  <a:ext uri="{FF2B5EF4-FFF2-40B4-BE49-F238E27FC236}">
                    <a16:creationId xmlns:a16="http://schemas.microsoft.com/office/drawing/2014/main" xmlns="" id="{D869AAB0-FF4D-4A8C-A78E-159D70E13EA9}"/>
                  </a:ext>
                </a:extLst>
              </p:cNvPr>
              <p:cNvSpPr/>
              <p:nvPr/>
            </p:nvSpPr>
            <p:spPr>
              <a:xfrm flipV="1">
                <a:off x="2209800" y="2133601"/>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grpSp>
          <p:nvGrpSpPr>
            <p:cNvPr id="69" name="Group 68">
              <a:extLst>
                <a:ext uri="{FF2B5EF4-FFF2-40B4-BE49-F238E27FC236}">
                  <a16:creationId xmlns:a16="http://schemas.microsoft.com/office/drawing/2014/main" xmlns="" id="{160E2EB6-3BBC-4999-AE77-589782BFD6E1}"/>
                </a:ext>
              </a:extLst>
            </p:cNvPr>
            <p:cNvGrpSpPr/>
            <p:nvPr/>
          </p:nvGrpSpPr>
          <p:grpSpPr>
            <a:xfrm flipH="1" flipV="1">
              <a:off x="6130609" y="3616281"/>
              <a:ext cx="465230" cy="70692"/>
              <a:chOff x="2209800" y="2133601"/>
              <a:chExt cx="458934" cy="78581"/>
            </a:xfrm>
            <a:solidFill>
              <a:srgbClr val="7F7F7F"/>
            </a:solidFill>
          </p:grpSpPr>
          <p:sp>
            <p:nvSpPr>
              <p:cNvPr id="70" name="Arc 69">
                <a:extLst>
                  <a:ext uri="{FF2B5EF4-FFF2-40B4-BE49-F238E27FC236}">
                    <a16:creationId xmlns:a16="http://schemas.microsoft.com/office/drawing/2014/main" xmlns="" id="{34897F94-3966-4784-A375-AF6B7E8F9A0F}"/>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71" name="Arc 70">
                <a:extLst>
                  <a:ext uri="{FF2B5EF4-FFF2-40B4-BE49-F238E27FC236}">
                    <a16:creationId xmlns:a16="http://schemas.microsoft.com/office/drawing/2014/main" xmlns="" id="{683C6D99-0023-4133-A621-AE62A47BA490}"/>
                  </a:ext>
                </a:extLst>
              </p:cNvPr>
              <p:cNvSpPr/>
              <p:nvPr/>
            </p:nvSpPr>
            <p:spPr>
              <a:xfrm flipV="1">
                <a:off x="2209800" y="2133601"/>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cxnSp>
          <p:nvCxnSpPr>
            <p:cNvPr id="72" name="Straight Connector 71">
              <a:extLst>
                <a:ext uri="{FF2B5EF4-FFF2-40B4-BE49-F238E27FC236}">
                  <a16:creationId xmlns:a16="http://schemas.microsoft.com/office/drawing/2014/main" xmlns="" id="{D6890706-0336-4F97-A042-A262AD9DCA07}"/>
                </a:ext>
              </a:extLst>
            </p:cNvPr>
            <p:cNvCxnSpPr>
              <a:stCxn id="58" idx="0"/>
              <a:endCxn id="67" idx="0"/>
            </p:cNvCxnSpPr>
            <p:nvPr/>
          </p:nvCxnSpPr>
          <p:spPr>
            <a:xfrm>
              <a:off x="4646107" y="3488882"/>
              <a:ext cx="1600368" cy="62495"/>
            </a:xfrm>
            <a:prstGeom prst="line">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E62F653-9321-4F1C-A345-62843FA59A44}"/>
                </a:ext>
              </a:extLst>
            </p:cNvPr>
            <p:cNvCxnSpPr>
              <a:endCxn id="70" idx="0"/>
            </p:cNvCxnSpPr>
            <p:nvPr/>
          </p:nvCxnSpPr>
          <p:spPr>
            <a:xfrm>
              <a:off x="4646107" y="3684272"/>
              <a:ext cx="1600370" cy="559"/>
            </a:xfrm>
            <a:prstGeom prst="line">
              <a:avLst/>
            </a:prstGeom>
            <a:solidFill>
              <a:srgbClr val="7F7F7F"/>
            </a:solidFill>
          </p:spPr>
          <p:style>
            <a:lnRef idx="1">
              <a:schemeClr val="accent1"/>
            </a:lnRef>
            <a:fillRef idx="0">
              <a:schemeClr val="accent1"/>
            </a:fillRef>
            <a:effectRef idx="0">
              <a:schemeClr val="accent1"/>
            </a:effectRef>
            <a:fontRef idx="minor">
              <a:schemeClr val="tx1"/>
            </a:fontRef>
          </p:style>
        </p:cxnSp>
        <p:sp>
          <p:nvSpPr>
            <p:cNvPr id="74" name="Trapezoid 73">
              <a:extLst>
                <a:ext uri="{FF2B5EF4-FFF2-40B4-BE49-F238E27FC236}">
                  <a16:creationId xmlns:a16="http://schemas.microsoft.com/office/drawing/2014/main" xmlns="" id="{AF7C274D-831C-4849-AF1D-6A9CD796035E}"/>
                </a:ext>
              </a:extLst>
            </p:cNvPr>
            <p:cNvSpPr/>
            <p:nvPr/>
          </p:nvSpPr>
          <p:spPr>
            <a:xfrm rot="5400000">
              <a:off x="5318867" y="2813569"/>
              <a:ext cx="258782" cy="1607824"/>
            </a:xfrm>
            <a:prstGeom prst="trapezoid">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xmlns="" id="{15EF9409-E758-4D47-A248-0D15DD3788BA}"/>
                </a:ext>
              </a:extLst>
            </p:cNvPr>
            <p:cNvCxnSpPr>
              <a:stCxn id="60" idx="0"/>
              <a:endCxn id="64" idx="0"/>
            </p:cNvCxnSpPr>
            <p:nvPr/>
          </p:nvCxnSpPr>
          <p:spPr>
            <a:xfrm flipV="1">
              <a:off x="4646105" y="3684192"/>
              <a:ext cx="1600370" cy="62593"/>
            </a:xfrm>
            <a:prstGeom prst="line">
              <a:avLst/>
            </a:prstGeom>
            <a:solidFill>
              <a:srgbClr val="7F7F7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xmlns="" id="{E4C80376-CB3E-4C1F-9077-876B055A8FDE}"/>
                </a:ext>
              </a:extLst>
            </p:cNvPr>
            <p:cNvGrpSpPr/>
            <p:nvPr/>
          </p:nvGrpSpPr>
          <p:grpSpPr>
            <a:xfrm>
              <a:off x="5594757" y="3475811"/>
              <a:ext cx="1001531" cy="277597"/>
              <a:chOff x="5657770" y="3216433"/>
              <a:chExt cx="987977" cy="277597"/>
            </a:xfrm>
            <a:solidFill>
              <a:srgbClr val="7F7F7F"/>
            </a:solidFill>
          </p:grpSpPr>
          <p:grpSp>
            <p:nvGrpSpPr>
              <p:cNvPr id="77" name="Group 76">
                <a:extLst>
                  <a:ext uri="{FF2B5EF4-FFF2-40B4-BE49-F238E27FC236}">
                    <a16:creationId xmlns:a16="http://schemas.microsoft.com/office/drawing/2014/main" xmlns="" id="{B2CAE02D-2917-4D3C-B524-9A0F8B444C48}"/>
                  </a:ext>
                </a:extLst>
              </p:cNvPr>
              <p:cNvGrpSpPr/>
              <p:nvPr/>
            </p:nvGrpSpPr>
            <p:grpSpPr>
              <a:xfrm flipH="1">
                <a:off x="6186811" y="3351678"/>
                <a:ext cx="458934" cy="107204"/>
                <a:chOff x="2209800" y="2207419"/>
                <a:chExt cx="458934" cy="78581"/>
              </a:xfrm>
              <a:grpFill/>
            </p:grpSpPr>
            <p:sp>
              <p:nvSpPr>
                <p:cNvPr id="95" name="Arc 94">
                  <a:extLst>
                    <a:ext uri="{FF2B5EF4-FFF2-40B4-BE49-F238E27FC236}">
                      <a16:creationId xmlns:a16="http://schemas.microsoft.com/office/drawing/2014/main" xmlns="" id="{81A1A7C2-A799-4A87-ABCC-6D5BC50A4321}"/>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xmlns="" id="{35B16CC0-00BA-4A57-AFDD-83D5E3A12DCD}"/>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8" name="Rectangle 77">
                <a:extLst>
                  <a:ext uri="{FF2B5EF4-FFF2-40B4-BE49-F238E27FC236}">
                    <a16:creationId xmlns:a16="http://schemas.microsoft.com/office/drawing/2014/main" xmlns="" id="{9F2B6C0A-4823-4A60-B0FD-4DF716EB4C99}"/>
                  </a:ext>
                </a:extLst>
              </p:cNvPr>
              <p:cNvSpPr/>
              <p:nvPr/>
            </p:nvSpPr>
            <p:spPr>
              <a:xfrm flipH="1">
                <a:off x="6133775" y="3306198"/>
                <a:ext cx="353052" cy="100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c 78">
                <a:extLst>
                  <a:ext uri="{FF2B5EF4-FFF2-40B4-BE49-F238E27FC236}">
                    <a16:creationId xmlns:a16="http://schemas.microsoft.com/office/drawing/2014/main" xmlns="" id="{8FD887E4-0F4E-46A9-9D18-092224DA1FAF}"/>
                  </a:ext>
                </a:extLst>
              </p:cNvPr>
              <p:cNvSpPr/>
              <p:nvPr/>
            </p:nvSpPr>
            <p:spPr>
              <a:xfrm>
                <a:off x="6186811" y="3220727"/>
                <a:ext cx="228600" cy="178633"/>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80" name="Arc 79">
                <a:extLst>
                  <a:ext uri="{FF2B5EF4-FFF2-40B4-BE49-F238E27FC236}">
                    <a16:creationId xmlns:a16="http://schemas.microsoft.com/office/drawing/2014/main" xmlns="" id="{5430CC5E-2F67-4CB7-B907-0FE75CA24522}"/>
                  </a:ext>
                </a:extLst>
              </p:cNvPr>
              <p:cNvSpPr/>
              <p:nvPr/>
            </p:nvSpPr>
            <p:spPr>
              <a:xfrm flipH="1" flipV="1">
                <a:off x="6417145" y="3216433"/>
                <a:ext cx="228600" cy="137448"/>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nvGrpSpPr>
              <p:cNvPr id="81" name="Group 80">
                <a:extLst>
                  <a:ext uri="{FF2B5EF4-FFF2-40B4-BE49-F238E27FC236}">
                    <a16:creationId xmlns:a16="http://schemas.microsoft.com/office/drawing/2014/main" xmlns="" id="{1155FCE1-CD65-4772-8D88-A76C8AEE13FA}"/>
                  </a:ext>
                </a:extLst>
              </p:cNvPr>
              <p:cNvGrpSpPr/>
              <p:nvPr/>
            </p:nvGrpSpPr>
            <p:grpSpPr>
              <a:xfrm flipH="1" flipV="1">
                <a:off x="6186813" y="3314077"/>
                <a:ext cx="458934" cy="179953"/>
                <a:chOff x="2209800" y="2133601"/>
                <a:chExt cx="458934" cy="100022"/>
              </a:xfrm>
              <a:grpFill/>
            </p:grpSpPr>
            <p:sp>
              <p:nvSpPr>
                <p:cNvPr id="93" name="Arc 92">
                  <a:extLst>
                    <a:ext uri="{FF2B5EF4-FFF2-40B4-BE49-F238E27FC236}">
                      <a16:creationId xmlns:a16="http://schemas.microsoft.com/office/drawing/2014/main" xmlns="" id="{761A164C-DF69-4D0D-9425-B72AEFC86B47}"/>
                    </a:ext>
                  </a:extLst>
                </p:cNvPr>
                <p:cNvSpPr/>
                <p:nvPr/>
              </p:nvSpPr>
              <p:spPr>
                <a:xfrm flipH="1">
                  <a:off x="2440134" y="2135982"/>
                  <a:ext cx="228600" cy="97641"/>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94" name="Arc 93">
                  <a:extLst>
                    <a:ext uri="{FF2B5EF4-FFF2-40B4-BE49-F238E27FC236}">
                      <a16:creationId xmlns:a16="http://schemas.microsoft.com/office/drawing/2014/main" xmlns="" id="{C5CB4823-C9D8-4736-AA94-A4A11681E854}"/>
                    </a:ext>
                  </a:extLst>
                </p:cNvPr>
                <p:cNvSpPr/>
                <p:nvPr/>
              </p:nvSpPr>
              <p:spPr>
                <a:xfrm flipV="1">
                  <a:off x="2209800" y="2133601"/>
                  <a:ext cx="228600" cy="76200"/>
                </a:xfrm>
                <a:prstGeom prst="arc">
                  <a:avLst/>
                </a:prstGeom>
                <a:solidFill>
                  <a:srgbClr val="FFFFFF"/>
                </a:solid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sp>
            <p:nvSpPr>
              <p:cNvPr id="82" name="Trapezoid 81">
                <a:extLst>
                  <a:ext uri="{FF2B5EF4-FFF2-40B4-BE49-F238E27FC236}">
                    <a16:creationId xmlns:a16="http://schemas.microsoft.com/office/drawing/2014/main" xmlns="" id="{0AF83410-12D5-4BCD-AE5D-73F2E938A80B}"/>
                  </a:ext>
                </a:extLst>
              </p:cNvPr>
              <p:cNvSpPr/>
              <p:nvPr/>
            </p:nvSpPr>
            <p:spPr>
              <a:xfrm rot="16200000">
                <a:off x="5999395" y="3188579"/>
                <a:ext cx="274750" cy="333946"/>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xmlns="" id="{66409D75-FF55-4EE1-9196-429493926BCC}"/>
                  </a:ext>
                </a:extLst>
              </p:cNvPr>
              <p:cNvGrpSpPr/>
              <p:nvPr/>
            </p:nvGrpSpPr>
            <p:grpSpPr>
              <a:xfrm>
                <a:off x="5657770" y="3284821"/>
                <a:ext cx="511972" cy="137739"/>
                <a:chOff x="3401700" y="2521694"/>
                <a:chExt cx="511972" cy="137739"/>
              </a:xfrm>
              <a:grpFill/>
            </p:grpSpPr>
            <p:sp>
              <p:nvSpPr>
                <p:cNvPr id="84" name="Rectangle 83">
                  <a:extLst>
                    <a:ext uri="{FF2B5EF4-FFF2-40B4-BE49-F238E27FC236}">
                      <a16:creationId xmlns:a16="http://schemas.microsoft.com/office/drawing/2014/main" xmlns="" id="{F103315C-3023-42E7-A79B-5F3204EF5518}"/>
                    </a:ext>
                  </a:extLst>
                </p:cNvPr>
                <p:cNvSpPr/>
                <p:nvPr/>
              </p:nvSpPr>
              <p:spPr>
                <a:xfrm>
                  <a:off x="3560620" y="2558112"/>
                  <a:ext cx="353052" cy="664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xmlns="" id="{3AA28619-C109-4C65-8EBD-B499D82947AF}"/>
                    </a:ext>
                  </a:extLst>
                </p:cNvPr>
                <p:cNvGrpSpPr/>
                <p:nvPr/>
              </p:nvGrpSpPr>
              <p:grpSpPr>
                <a:xfrm>
                  <a:off x="3401700" y="2521694"/>
                  <a:ext cx="458936" cy="137739"/>
                  <a:chOff x="3401700" y="2521694"/>
                  <a:chExt cx="458936" cy="137739"/>
                </a:xfrm>
                <a:grpFill/>
              </p:grpSpPr>
              <p:grpSp>
                <p:nvGrpSpPr>
                  <p:cNvPr id="86" name="Group 85">
                    <a:extLst>
                      <a:ext uri="{FF2B5EF4-FFF2-40B4-BE49-F238E27FC236}">
                        <a16:creationId xmlns:a16="http://schemas.microsoft.com/office/drawing/2014/main" xmlns="" id="{368487FA-541E-4146-B4D6-E08D3103AA80}"/>
                      </a:ext>
                    </a:extLst>
                  </p:cNvPr>
                  <p:cNvGrpSpPr/>
                  <p:nvPr/>
                </p:nvGrpSpPr>
                <p:grpSpPr>
                  <a:xfrm>
                    <a:off x="3401702" y="2588102"/>
                    <a:ext cx="458934" cy="70692"/>
                    <a:chOff x="2209800" y="2207419"/>
                    <a:chExt cx="458934" cy="78581"/>
                  </a:xfrm>
                  <a:grpFill/>
                </p:grpSpPr>
                <p:sp>
                  <p:nvSpPr>
                    <p:cNvPr id="91" name="Arc 90">
                      <a:extLst>
                        <a:ext uri="{FF2B5EF4-FFF2-40B4-BE49-F238E27FC236}">
                          <a16:creationId xmlns:a16="http://schemas.microsoft.com/office/drawing/2014/main" xmlns="" id="{2B58F8F3-4F0D-4A6F-9B38-5EBA517D986E}"/>
                        </a:ext>
                      </a:extLst>
                    </p:cNvPr>
                    <p:cNvSpPr/>
                    <p:nvPr/>
                  </p:nvSpPr>
                  <p:spPr>
                    <a:xfrm>
                      <a:off x="2209800" y="2209800"/>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Arc 91">
                      <a:extLst>
                        <a:ext uri="{FF2B5EF4-FFF2-40B4-BE49-F238E27FC236}">
                          <a16:creationId xmlns:a16="http://schemas.microsoft.com/office/drawing/2014/main" xmlns="" id="{14BEA358-04FC-4EE9-B55C-3810743728B2}"/>
                        </a:ext>
                      </a:extLst>
                    </p:cNvPr>
                    <p:cNvSpPr/>
                    <p:nvPr/>
                  </p:nvSpPr>
                  <p:spPr>
                    <a:xfrm flipH="1" flipV="1">
                      <a:off x="2440134" y="2207419"/>
                      <a:ext cx="228600" cy="76200"/>
                    </a:xfrm>
                    <a:prstGeom prst="arc">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7" name="Arc 86">
                    <a:extLst>
                      <a:ext uri="{FF2B5EF4-FFF2-40B4-BE49-F238E27FC236}">
                        <a16:creationId xmlns:a16="http://schemas.microsoft.com/office/drawing/2014/main" xmlns="" id="{33B49D96-F36E-4D66-B23E-6FF22A86CFE3}"/>
                      </a:ext>
                    </a:extLst>
                  </p:cNvPr>
                  <p:cNvSpPr/>
                  <p:nvPr/>
                </p:nvSpPr>
                <p:spPr>
                  <a:xfrm flipV="1">
                    <a:off x="3401702" y="2521694"/>
                    <a:ext cx="228600" cy="6855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nvGrpSpPr>
                  <p:cNvPr id="88" name="Group 87">
                    <a:extLst>
                      <a:ext uri="{FF2B5EF4-FFF2-40B4-BE49-F238E27FC236}">
                        <a16:creationId xmlns:a16="http://schemas.microsoft.com/office/drawing/2014/main" xmlns="" id="{AD8CAD9D-446E-433A-AF48-EF53FFBAAAB0}"/>
                      </a:ext>
                    </a:extLst>
                  </p:cNvPr>
                  <p:cNvGrpSpPr/>
                  <p:nvPr/>
                </p:nvGrpSpPr>
                <p:grpSpPr>
                  <a:xfrm flipV="1">
                    <a:off x="3401700" y="2588741"/>
                    <a:ext cx="458934" cy="70692"/>
                    <a:chOff x="2209800" y="2133601"/>
                    <a:chExt cx="458934" cy="78581"/>
                  </a:xfrm>
                  <a:grpFill/>
                </p:grpSpPr>
                <p:sp>
                  <p:nvSpPr>
                    <p:cNvPr id="89" name="Arc 88">
                      <a:extLst>
                        <a:ext uri="{FF2B5EF4-FFF2-40B4-BE49-F238E27FC236}">
                          <a16:creationId xmlns:a16="http://schemas.microsoft.com/office/drawing/2014/main" xmlns="" id="{9CAA261D-2075-465E-8301-9BDEB3C88F82}"/>
                        </a:ext>
                      </a:extLst>
                    </p:cNvPr>
                    <p:cNvSpPr/>
                    <p:nvPr/>
                  </p:nvSpPr>
                  <p:spPr>
                    <a:xfrm flipH="1">
                      <a:off x="2440134" y="2135982"/>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sp>
                  <p:nvSpPr>
                    <p:cNvPr id="90" name="Arc 89">
                      <a:extLst>
                        <a:ext uri="{FF2B5EF4-FFF2-40B4-BE49-F238E27FC236}">
                          <a16:creationId xmlns:a16="http://schemas.microsoft.com/office/drawing/2014/main" xmlns="" id="{E9C72819-7A15-4C34-8344-F7993D9455A0}"/>
                        </a:ext>
                      </a:extLst>
                    </p:cNvPr>
                    <p:cNvSpPr/>
                    <p:nvPr/>
                  </p:nvSpPr>
                  <p:spPr>
                    <a:xfrm flipV="1">
                      <a:off x="2209800" y="2133601"/>
                      <a:ext cx="228600" cy="76200"/>
                    </a:xfrm>
                    <a:prstGeom prst="arc">
                      <a:avLst/>
                    </a:prstGeom>
                    <a:grpFill/>
                    <a:ln>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u="sng"/>
                    </a:p>
                  </p:txBody>
                </p:sp>
              </p:grpSp>
            </p:grpSp>
          </p:grpSp>
        </p:grpSp>
        <p:sp>
          <p:nvSpPr>
            <p:cNvPr id="97" name="Rectangle 96">
              <a:extLst>
                <a:ext uri="{FF2B5EF4-FFF2-40B4-BE49-F238E27FC236}">
                  <a16:creationId xmlns:a16="http://schemas.microsoft.com/office/drawing/2014/main" xmlns="" id="{A2FE8C3A-3E7E-4541-8616-9D30B82BFC01}"/>
                </a:ext>
              </a:extLst>
            </p:cNvPr>
            <p:cNvSpPr/>
            <p:nvPr/>
          </p:nvSpPr>
          <p:spPr>
            <a:xfrm>
              <a:off x="5610250" y="3565576"/>
              <a:ext cx="322066" cy="12075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xmlns="" id="{29ACC85F-8583-422F-997E-55FEB06ADD92}"/>
                </a:ext>
              </a:extLst>
            </p:cNvPr>
            <p:cNvSpPr txBox="1"/>
            <p:nvPr/>
          </p:nvSpPr>
          <p:spPr>
            <a:xfrm>
              <a:off x="1939615" y="3366277"/>
              <a:ext cx="668773" cy="439287"/>
            </a:xfrm>
            <a:prstGeom prst="rect">
              <a:avLst/>
            </a:prstGeom>
            <a:noFill/>
          </p:spPr>
          <p:txBody>
            <a:bodyPr wrap="none" rtlCol="0">
              <a:spAutoFit/>
            </a:bodyPr>
            <a:lstStyle/>
            <a:p>
              <a:pPr>
                <a:lnSpc>
                  <a:spcPts val="3000"/>
                </a:lnSpc>
              </a:pPr>
              <a:r>
                <a:rPr lang="en-US" sz="2000" dirty="0">
                  <a:solidFill>
                    <a:schemeClr val="bg2"/>
                  </a:solidFill>
                </a:rPr>
                <a:t>sum</a:t>
              </a:r>
            </a:p>
          </p:txBody>
        </p:sp>
      </p:grpSp>
      <p:sp>
        <p:nvSpPr>
          <p:cNvPr id="102" name="Title 1">
            <a:extLst>
              <a:ext uri="{FF2B5EF4-FFF2-40B4-BE49-F238E27FC236}">
                <a16:creationId xmlns:a16="http://schemas.microsoft.com/office/drawing/2014/main" xmlns="" id="{521F4971-0585-4D6B-A955-E8608453A12A}"/>
              </a:ext>
            </a:extLst>
          </p:cNvPr>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#6 Superposition</a:t>
            </a:r>
            <a:endParaRPr lang="en-US" kern="0" dirty="0"/>
          </a:p>
        </p:txBody>
      </p:sp>
      <p:sp>
        <p:nvSpPr>
          <p:cNvPr id="2" name="Rectangle 1">
            <a:extLst>
              <a:ext uri="{FF2B5EF4-FFF2-40B4-BE49-F238E27FC236}">
                <a16:creationId xmlns:a16="http://schemas.microsoft.com/office/drawing/2014/main" xmlns="" id="{98DA6959-F6CD-4A5A-927D-2F0BAD6B55A1}"/>
              </a:ext>
            </a:extLst>
          </p:cNvPr>
          <p:cNvSpPr/>
          <p:nvPr/>
        </p:nvSpPr>
        <p:spPr bwMode="auto">
          <a:xfrm>
            <a:off x="1669003" y="3020628"/>
            <a:ext cx="5761608" cy="133830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9" name="TextBox 98">
            <a:extLst>
              <a:ext uri="{FF2B5EF4-FFF2-40B4-BE49-F238E27FC236}">
                <a16:creationId xmlns:a16="http://schemas.microsoft.com/office/drawing/2014/main" xmlns="" id="{DC263C62-0021-447F-8C01-5D9EE76C4CDE}"/>
              </a:ext>
            </a:extLst>
          </p:cNvPr>
          <p:cNvSpPr txBox="1"/>
          <p:nvPr/>
        </p:nvSpPr>
        <p:spPr>
          <a:xfrm>
            <a:off x="570044" y="5010597"/>
            <a:ext cx="8044190" cy="400110"/>
          </a:xfrm>
          <a:prstGeom prst="rect">
            <a:avLst/>
          </a:prstGeom>
          <a:noFill/>
        </p:spPr>
        <p:txBody>
          <a:bodyPr wrap="none" rtlCol="0">
            <a:spAutoFit/>
          </a:bodyPr>
          <a:lstStyle/>
          <a:p>
            <a:r>
              <a:rPr lang="en-US" sz="2000"/>
              <a:t>The meaning of a combination is the combined meaning of the forms </a:t>
            </a:r>
          </a:p>
        </p:txBody>
      </p:sp>
    </p:spTree>
    <p:extLst>
      <p:ext uri="{BB962C8B-B14F-4D97-AF65-F5344CB8AC3E}">
        <p14:creationId xmlns:p14="http://schemas.microsoft.com/office/powerpoint/2010/main" val="10973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Superposition</a:t>
            </a:r>
            <a:endParaRPr lang="en-US" dirty="0"/>
          </a:p>
        </p:txBody>
      </p:sp>
      <p:sp>
        <p:nvSpPr>
          <p:cNvPr id="15" name="Rectangle: Rounded Corners 14">
            <a:extLst>
              <a:ext uri="{FF2B5EF4-FFF2-40B4-BE49-F238E27FC236}">
                <a16:creationId xmlns:a16="http://schemas.microsoft.com/office/drawing/2014/main" xmlns="" id="{D58314A4-31F6-4EC0-9B2D-85D7AA320C60}"/>
              </a:ext>
            </a:extLst>
          </p:cNvPr>
          <p:cNvSpPr/>
          <p:nvPr/>
        </p:nvSpPr>
        <p:spPr bwMode="auto">
          <a:xfrm>
            <a:off x="1180821" y="4137412"/>
            <a:ext cx="3488924" cy="788789"/>
          </a:xfrm>
          <a:prstGeom prst="round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13" name="Group 12"/>
          <p:cNvGrpSpPr/>
          <p:nvPr/>
        </p:nvGrpSpPr>
        <p:grpSpPr>
          <a:xfrm>
            <a:off x="1418690" y="3717828"/>
            <a:ext cx="2989315" cy="1043692"/>
            <a:chOff x="1463074" y="3584658"/>
            <a:chExt cx="2989315" cy="1043692"/>
          </a:xfrm>
        </p:grpSpPr>
        <p:grpSp>
          <p:nvGrpSpPr>
            <p:cNvPr id="4" name="Group 3"/>
            <p:cNvGrpSpPr/>
            <p:nvPr/>
          </p:nvGrpSpPr>
          <p:grpSpPr>
            <a:xfrm>
              <a:off x="1463074" y="4160512"/>
              <a:ext cx="2989315" cy="467838"/>
              <a:chOff x="8021585" y="4962525"/>
              <a:chExt cx="2989315" cy="467838"/>
            </a:xfrm>
          </p:grpSpPr>
          <p:cxnSp>
            <p:nvCxnSpPr>
              <p:cNvPr id="5" name="Straight Connector 4"/>
              <p:cNvCxnSpPr/>
              <p:nvPr/>
            </p:nvCxnSpPr>
            <p:spPr>
              <a:xfrm flipV="1">
                <a:off x="8021585" y="4962525"/>
                <a:ext cx="866167" cy="38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9249702" y="5200650"/>
                <a:ext cx="1761198" cy="229713"/>
              </a:xfrm>
              <a:custGeom>
                <a:avLst/>
                <a:gdLst>
                  <a:gd name="connsiteX0" fmla="*/ 0 w 2228850"/>
                  <a:gd name="connsiteY0" fmla="*/ 209550 h 229713"/>
                  <a:gd name="connsiteX1" fmla="*/ 1590675 w 2228850"/>
                  <a:gd name="connsiteY1" fmla="*/ 209550 h 229713"/>
                  <a:gd name="connsiteX2" fmla="*/ 2228850 w 2228850"/>
                  <a:gd name="connsiteY2" fmla="*/ 0 h 229713"/>
                </a:gdLst>
                <a:ahLst/>
                <a:cxnLst>
                  <a:cxn ang="0">
                    <a:pos x="connsiteX0" y="connsiteY0"/>
                  </a:cxn>
                  <a:cxn ang="0">
                    <a:pos x="connsiteX1" y="connsiteY1"/>
                  </a:cxn>
                  <a:cxn ang="0">
                    <a:pos x="connsiteX2" y="connsiteY2"/>
                  </a:cxn>
                </a:cxnLst>
                <a:rect l="l" t="t" r="r" b="b"/>
                <a:pathLst>
                  <a:path w="2228850" h="229713">
                    <a:moveTo>
                      <a:pt x="0" y="209550"/>
                    </a:moveTo>
                    <a:cubicBezTo>
                      <a:pt x="609600" y="227012"/>
                      <a:pt x="1219200" y="244475"/>
                      <a:pt x="1590675" y="209550"/>
                    </a:cubicBezTo>
                    <a:cubicBezTo>
                      <a:pt x="1962150" y="174625"/>
                      <a:pt x="2095500" y="87312"/>
                      <a:pt x="2228850" y="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2596587" y="3584658"/>
              <a:ext cx="364202" cy="523220"/>
            </a:xfrm>
            <a:prstGeom prst="rect">
              <a:avLst/>
            </a:prstGeom>
            <a:noFill/>
          </p:spPr>
          <p:txBody>
            <a:bodyPr wrap="none" rtlCol="0">
              <a:spAutoFit/>
            </a:bodyPr>
            <a:lstStyle/>
            <a:p>
              <a:r>
                <a:rPr lang="en-US" sz="2800" dirty="0"/>
                <a:t>=</a:t>
              </a:r>
            </a:p>
          </p:txBody>
        </p:sp>
      </p:grpSp>
      <p:grpSp>
        <p:nvGrpSpPr>
          <p:cNvPr id="16" name="Group 15">
            <a:extLst>
              <a:ext uri="{FF2B5EF4-FFF2-40B4-BE49-F238E27FC236}">
                <a16:creationId xmlns:a16="http://schemas.microsoft.com/office/drawing/2014/main" xmlns="" id="{7FF9102B-8001-49B9-8F55-3215EA75FEA6}"/>
              </a:ext>
            </a:extLst>
          </p:cNvPr>
          <p:cNvGrpSpPr/>
          <p:nvPr/>
        </p:nvGrpSpPr>
        <p:grpSpPr>
          <a:xfrm>
            <a:off x="1162979" y="1908699"/>
            <a:ext cx="3488924" cy="788789"/>
            <a:chOff x="1207363" y="1908699"/>
            <a:chExt cx="3488924" cy="788789"/>
          </a:xfrm>
        </p:grpSpPr>
        <p:sp>
          <p:nvSpPr>
            <p:cNvPr id="3" name="Rectangle: Rounded Corners 2">
              <a:extLst>
                <a:ext uri="{FF2B5EF4-FFF2-40B4-BE49-F238E27FC236}">
                  <a16:creationId xmlns:a16="http://schemas.microsoft.com/office/drawing/2014/main" xmlns="" id="{90A5FE88-6B15-46C6-A9D4-93DB7A60CEDB}"/>
                </a:ext>
              </a:extLst>
            </p:cNvPr>
            <p:cNvSpPr/>
            <p:nvPr/>
          </p:nvSpPr>
          <p:spPr bwMode="auto">
            <a:xfrm>
              <a:off x="1207363" y="1908699"/>
              <a:ext cx="3488924" cy="788789"/>
            </a:xfrm>
            <a:prstGeom prst="round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cxnSp>
          <p:nvCxnSpPr>
            <p:cNvPr id="7" name="Straight Connector 6"/>
            <p:cNvCxnSpPr/>
            <p:nvPr/>
          </p:nvCxnSpPr>
          <p:spPr>
            <a:xfrm flipV="1">
              <a:off x="1463074" y="2065012"/>
              <a:ext cx="866167" cy="383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91190" y="2532850"/>
              <a:ext cx="1590681"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2580132" y="2627822"/>
            <a:ext cx="364202" cy="523220"/>
          </a:xfrm>
          <a:prstGeom prst="rect">
            <a:avLst/>
          </a:prstGeom>
          <a:noFill/>
        </p:spPr>
        <p:txBody>
          <a:bodyPr wrap="none" rtlCol="0">
            <a:spAutoFit/>
          </a:bodyPr>
          <a:lstStyle/>
          <a:p>
            <a:r>
              <a:rPr lang="en-US" sz="2800" dirty="0"/>
              <a:t>+</a:t>
            </a:r>
          </a:p>
        </p:txBody>
      </p:sp>
      <p:grpSp>
        <p:nvGrpSpPr>
          <p:cNvPr id="17" name="Group 16">
            <a:extLst>
              <a:ext uri="{FF2B5EF4-FFF2-40B4-BE49-F238E27FC236}">
                <a16:creationId xmlns:a16="http://schemas.microsoft.com/office/drawing/2014/main" xmlns="" id="{767727D1-0F14-4EB9-89C9-6CC5DFDB0918}"/>
              </a:ext>
            </a:extLst>
          </p:cNvPr>
          <p:cNvGrpSpPr/>
          <p:nvPr/>
        </p:nvGrpSpPr>
        <p:grpSpPr>
          <a:xfrm>
            <a:off x="1147406" y="3023335"/>
            <a:ext cx="3488924" cy="806957"/>
            <a:chOff x="1191790" y="3103237"/>
            <a:chExt cx="3488924" cy="806957"/>
          </a:xfrm>
        </p:grpSpPr>
        <p:sp>
          <p:nvSpPr>
            <p:cNvPr id="14" name="Rectangle: Rounded Corners 13">
              <a:extLst>
                <a:ext uri="{FF2B5EF4-FFF2-40B4-BE49-F238E27FC236}">
                  <a16:creationId xmlns:a16="http://schemas.microsoft.com/office/drawing/2014/main" xmlns="" id="{066A9405-0BD2-44FA-AFF2-DAC13794DEA6}"/>
                </a:ext>
              </a:extLst>
            </p:cNvPr>
            <p:cNvSpPr/>
            <p:nvPr/>
          </p:nvSpPr>
          <p:spPr bwMode="auto">
            <a:xfrm>
              <a:off x="1191790" y="3121405"/>
              <a:ext cx="3488924" cy="788789"/>
            </a:xfrm>
            <a:prstGeom prst="round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Arc 10"/>
            <p:cNvSpPr/>
            <p:nvPr/>
          </p:nvSpPr>
          <p:spPr>
            <a:xfrm flipV="1">
              <a:off x="3357942" y="3103237"/>
              <a:ext cx="1094448" cy="456380"/>
            </a:xfrm>
            <a:prstGeom prst="arc">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8" name="Picture 17">
            <a:extLst>
              <a:ext uri="{FF2B5EF4-FFF2-40B4-BE49-F238E27FC236}">
                <a16:creationId xmlns:a16="http://schemas.microsoft.com/office/drawing/2014/main" xmlns="" id="{D15847E3-D5CB-4A3B-85DD-590783890A89}"/>
              </a:ext>
            </a:extLst>
          </p:cNvPr>
          <p:cNvPicPr>
            <a:picLocks noChangeAspect="1"/>
          </p:cNvPicPr>
          <p:nvPr/>
        </p:nvPicPr>
        <p:blipFill>
          <a:blip r:embed="rId3"/>
          <a:stretch>
            <a:fillRect/>
          </a:stretch>
        </p:blipFill>
        <p:spPr>
          <a:xfrm>
            <a:off x="4907614" y="4118115"/>
            <a:ext cx="4094141" cy="2739885"/>
          </a:xfrm>
          <a:prstGeom prst="rect">
            <a:avLst/>
          </a:prstGeom>
        </p:spPr>
      </p:pic>
    </p:spTree>
    <p:extLst>
      <p:ext uri="{BB962C8B-B14F-4D97-AF65-F5344CB8AC3E}">
        <p14:creationId xmlns:p14="http://schemas.microsoft.com/office/powerpoint/2010/main" val="32398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10;&#10;Description automatically generated">
            <a:extLst>
              <a:ext uri="{FF2B5EF4-FFF2-40B4-BE49-F238E27FC236}">
                <a16:creationId xmlns:a16="http://schemas.microsoft.com/office/drawing/2014/main" xmlns="" id="{B75AE8E7-4C7A-A429-BDED-0F740AF3BB1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2576"/>
          <a:stretch/>
        </p:blipFill>
        <p:spPr>
          <a:xfrm>
            <a:off x="0" y="0"/>
            <a:ext cx="6208228" cy="6858000"/>
          </a:xfrm>
        </p:spPr>
      </p:pic>
      <p:sp>
        <p:nvSpPr>
          <p:cNvPr id="5" name="TextBox 4">
            <a:extLst>
              <a:ext uri="{FF2B5EF4-FFF2-40B4-BE49-F238E27FC236}">
                <a16:creationId xmlns:a16="http://schemas.microsoft.com/office/drawing/2014/main" xmlns="" id="{F0F27C1E-3013-308D-AAD3-0724FF3D1130}"/>
              </a:ext>
            </a:extLst>
          </p:cNvPr>
          <p:cNvSpPr txBox="1"/>
          <p:nvPr/>
        </p:nvSpPr>
        <p:spPr>
          <a:xfrm>
            <a:off x="6310364" y="6015334"/>
            <a:ext cx="2647653" cy="646331"/>
          </a:xfrm>
          <a:prstGeom prst="rect">
            <a:avLst/>
          </a:prstGeom>
          <a:noFill/>
        </p:spPr>
        <p:txBody>
          <a:bodyPr wrap="square" rtlCol="0">
            <a:spAutoFit/>
          </a:bodyPr>
          <a:lstStyle/>
          <a:p>
            <a:r>
              <a:rPr lang="en-US" sz="1200" i="1"/>
              <a:t>Prosodic Patterns in English Conversation</a:t>
            </a:r>
            <a:r>
              <a:rPr lang="en-US" sz="1200"/>
              <a:t>, N. G. Ward, Cambridge University Press, 2019.</a:t>
            </a:r>
          </a:p>
        </p:txBody>
      </p:sp>
      <p:sp>
        <p:nvSpPr>
          <p:cNvPr id="6" name="TextBox 5">
            <a:extLst>
              <a:ext uri="{FF2B5EF4-FFF2-40B4-BE49-F238E27FC236}">
                <a16:creationId xmlns:a16="http://schemas.microsoft.com/office/drawing/2014/main" xmlns="" id="{4EEB05CC-8AAC-0456-F2F0-9C5869997F4B}"/>
              </a:ext>
            </a:extLst>
          </p:cNvPr>
          <p:cNvSpPr txBox="1"/>
          <p:nvPr/>
        </p:nvSpPr>
        <p:spPr>
          <a:xfrm>
            <a:off x="6420403" y="2493084"/>
            <a:ext cx="2828441" cy="1131848"/>
          </a:xfrm>
          <a:prstGeom prst="rect">
            <a:avLst/>
          </a:prstGeom>
          <a:noFill/>
        </p:spPr>
        <p:txBody>
          <a:bodyPr wrap="square" rtlCol="0">
            <a:spAutoFit/>
          </a:bodyPr>
          <a:lstStyle/>
          <a:p>
            <a:pPr>
              <a:lnSpc>
                <a:spcPct val="150000"/>
              </a:lnSpc>
            </a:pPr>
            <a:r>
              <a:rPr lang="en-US" sz="2400"/>
              <a:t>An metaphor for superposition</a:t>
            </a:r>
          </a:p>
        </p:txBody>
      </p:sp>
    </p:spTree>
    <p:extLst>
      <p:ext uri="{BB962C8B-B14F-4D97-AF65-F5344CB8AC3E}">
        <p14:creationId xmlns:p14="http://schemas.microsoft.com/office/powerpoint/2010/main" val="558851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t>Temporal multistream configurations</a:t>
            </a:r>
          </a:p>
          <a:p>
            <a:pPr marL="457200" indent="-457200">
              <a:lnSpc>
                <a:spcPct val="150000"/>
              </a:lnSpc>
              <a:buFont typeface="+mj-lt"/>
              <a:buAutoNum type="arabicPeriod"/>
            </a:pPr>
            <a:r>
              <a:rPr lang="en-US" sz="2400"/>
              <a:t>Gradient, not categorical</a:t>
            </a:r>
          </a:p>
          <a:p>
            <a:pPr marL="457200" indent="-457200">
              <a:lnSpc>
                <a:spcPct val="150000"/>
              </a:lnSpc>
              <a:buFont typeface="+mj-lt"/>
              <a:buAutoNum type="arabicPeriod"/>
            </a:pPr>
            <a:r>
              <a:rPr lang="en-US" sz="2400"/>
              <a:t>Flexible alignment with words </a:t>
            </a:r>
          </a:p>
          <a:p>
            <a:pPr marL="457200" indent="-457200">
              <a:lnSpc>
                <a:spcPct val="150000"/>
              </a:lnSpc>
              <a:buFont typeface="+mj-lt"/>
              <a:buAutoNum type="arabicPeriod"/>
            </a:pPr>
            <a:r>
              <a:rPr lang="en-US" sz="2400"/>
              <a:t>Direct form-function associations</a:t>
            </a:r>
          </a:p>
          <a:p>
            <a:pPr marL="457200" indent="-457200">
              <a:lnSpc>
                <a:spcPct val="150000"/>
              </a:lnSpc>
              <a:buFont typeface="+mj-lt"/>
              <a:buAutoNum type="arabicPeriod"/>
            </a:pPr>
            <a:r>
              <a:rPr lang="en-US" sz="2400"/>
              <a:t>Joint constructions </a:t>
            </a:r>
            <a:endParaRPr lang="en-US" sz="2000"/>
          </a:p>
          <a:p>
            <a:pPr marL="457200" indent="-457200">
              <a:lnSpc>
                <a:spcPct val="150000"/>
              </a:lnSpc>
              <a:buFont typeface="+mj-lt"/>
              <a:buAutoNum type="arabicPeriod"/>
            </a:pPr>
            <a:r>
              <a:rPr lang="en-US" sz="2400"/>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Tree>
    <p:extLst>
      <p:ext uri="{BB962C8B-B14F-4D97-AF65-F5344CB8AC3E}">
        <p14:creationId xmlns:p14="http://schemas.microsoft.com/office/powerpoint/2010/main" val="1995541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9CBA8-3DC7-4955-9FCC-81BDF157428C}"/>
              </a:ext>
            </a:extLst>
          </p:cNvPr>
          <p:cNvSpPr>
            <a:spLocks noGrp="1"/>
          </p:cNvSpPr>
          <p:nvPr>
            <p:ph type="title"/>
          </p:nvPr>
        </p:nvSpPr>
        <p:spPr>
          <a:xfrm>
            <a:off x="457200" y="32298"/>
            <a:ext cx="8229600" cy="1143000"/>
          </a:xfrm>
        </p:spPr>
        <p:txBody>
          <a:bodyPr/>
          <a:lstStyle/>
          <a:p>
            <a:pPr algn="l"/>
            <a:r>
              <a:rPr lang="en-US" sz="4000"/>
              <a:t>Prosodic Constructions</a:t>
            </a:r>
            <a:endParaRPr lang="en-US" sz="4000" dirty="0"/>
          </a:p>
        </p:txBody>
      </p:sp>
      <p:sp>
        <p:nvSpPr>
          <p:cNvPr id="3" name="Content Placeholder 2">
            <a:extLst>
              <a:ext uri="{FF2B5EF4-FFF2-40B4-BE49-F238E27FC236}">
                <a16:creationId xmlns:a16="http://schemas.microsoft.com/office/drawing/2014/main" xmlns="" id="{009D2E1C-A376-44B7-B380-7C9AF410A340}"/>
              </a:ext>
            </a:extLst>
          </p:cNvPr>
          <p:cNvSpPr>
            <a:spLocks noGrp="1"/>
          </p:cNvSpPr>
          <p:nvPr>
            <p:ph idx="1"/>
          </p:nvPr>
        </p:nvSpPr>
        <p:spPr>
          <a:xfrm>
            <a:off x="457199" y="1365798"/>
            <a:ext cx="6475073" cy="4495800"/>
          </a:xfrm>
        </p:spPr>
        <p:txBody>
          <a:bodyPr/>
          <a:lstStyle/>
          <a:p>
            <a:pPr>
              <a:lnSpc>
                <a:spcPct val="130000"/>
              </a:lnSpc>
              <a:spcBef>
                <a:spcPts val="0"/>
              </a:spcBef>
              <a:buFont typeface="+mj-lt"/>
              <a:buAutoNum type="arabicPeriod"/>
            </a:pPr>
            <a:r>
              <a:rPr lang="en-US" sz="1900" dirty="0"/>
              <a:t>turn hold / quietly listen</a:t>
            </a:r>
          </a:p>
          <a:p>
            <a:pPr marL="0" indent="0">
              <a:lnSpc>
                <a:spcPct val="130000"/>
              </a:lnSpc>
              <a:spcBef>
                <a:spcPts val="0"/>
              </a:spcBef>
              <a:buNone/>
            </a:pPr>
            <a:r>
              <a:rPr lang="en-US" sz="1900" dirty="0"/>
              <a:t>2a. overlap			2b. silence</a:t>
            </a:r>
          </a:p>
          <a:p>
            <a:pPr marL="0" indent="0">
              <a:lnSpc>
                <a:spcPct val="130000"/>
              </a:lnSpc>
              <a:spcBef>
                <a:spcPts val="0"/>
              </a:spcBef>
              <a:buNone/>
            </a:pPr>
            <a:r>
              <a:rPr lang="en-US" sz="1900" dirty="0"/>
              <a:t>3.  turn take / turn yield</a:t>
            </a:r>
          </a:p>
          <a:p>
            <a:pPr marL="0" indent="0">
              <a:lnSpc>
                <a:spcPct val="130000"/>
              </a:lnSpc>
              <a:spcBef>
                <a:spcPts val="0"/>
              </a:spcBef>
              <a:buNone/>
            </a:pPr>
            <a:r>
              <a:rPr lang="en-US" sz="1900" dirty="0"/>
              <a:t>4</a:t>
            </a:r>
            <a:r>
              <a:rPr lang="en-US" sz="1900"/>
              <a:t>.  backchannel (cue) ing</a:t>
            </a:r>
            <a:endParaRPr lang="en-US" sz="1900" dirty="0"/>
          </a:p>
          <a:p>
            <a:pPr marL="0" indent="0">
              <a:lnSpc>
                <a:spcPct val="130000"/>
              </a:lnSpc>
              <a:spcBef>
                <a:spcPts val="0"/>
              </a:spcBef>
              <a:buNone/>
            </a:pPr>
            <a:r>
              <a:rPr lang="en-US" sz="1900" dirty="0"/>
              <a:t>5a.  topic closing 		5b. topic continuation</a:t>
            </a:r>
          </a:p>
          <a:p>
            <a:pPr marL="0" indent="0">
              <a:lnSpc>
                <a:spcPct val="130000"/>
              </a:lnSpc>
              <a:spcBef>
                <a:spcPts val="0"/>
              </a:spcBef>
              <a:buNone/>
            </a:pPr>
            <a:r>
              <a:rPr lang="en-US" sz="1900" dirty="0"/>
              <a:t>6a.  topic development		6b. positive assessment</a:t>
            </a:r>
          </a:p>
          <a:p>
            <a:pPr marL="0" indent="0">
              <a:lnSpc>
                <a:spcPct val="130000"/>
              </a:lnSpc>
              <a:spcBef>
                <a:spcPts val="0"/>
              </a:spcBef>
              <a:buNone/>
            </a:pPr>
            <a:r>
              <a:rPr lang="en-US" sz="1900" dirty="0"/>
              <a:t>7.  empathy bid / unemotional</a:t>
            </a:r>
          </a:p>
          <a:p>
            <a:pPr marL="0" indent="0">
              <a:lnSpc>
                <a:spcPct val="130000"/>
              </a:lnSpc>
              <a:spcBef>
                <a:spcPts val="0"/>
              </a:spcBef>
              <a:buNone/>
            </a:pPr>
            <a:r>
              <a:rPr lang="en-US" sz="1900" dirty="0"/>
              <a:t>8a.  turn-hold fillers		8b. bipartite form</a:t>
            </a:r>
          </a:p>
          <a:p>
            <a:pPr marL="0" indent="0">
              <a:lnSpc>
                <a:spcPct val="130000"/>
              </a:lnSpc>
              <a:spcBef>
                <a:spcPts val="0"/>
              </a:spcBef>
              <a:buNone/>
            </a:pPr>
            <a:r>
              <a:rPr lang="en-US" sz="1900" dirty="0"/>
              <a:t>9.  floor take / floor yield </a:t>
            </a:r>
          </a:p>
          <a:p>
            <a:pPr marL="0" indent="0">
              <a:lnSpc>
                <a:spcPct val="130000"/>
              </a:lnSpc>
              <a:spcBef>
                <a:spcPts val="0"/>
              </a:spcBef>
              <a:buNone/>
            </a:pPr>
            <a:r>
              <a:rPr lang="en-US" sz="1900" dirty="0"/>
              <a:t>10a.  late peaks 			10b. turn-initial fillers</a:t>
            </a:r>
          </a:p>
          <a:p>
            <a:pPr marL="0" indent="0">
              <a:lnSpc>
                <a:spcPct val="130000"/>
              </a:lnSpc>
              <a:spcBef>
                <a:spcPts val="0"/>
              </a:spcBef>
              <a:buNone/>
            </a:pPr>
            <a:r>
              <a:rPr lang="en-US" sz="1900" dirty="0"/>
              <a:t>11a.  meta-comment		11b. contrast</a:t>
            </a:r>
          </a:p>
          <a:p>
            <a:pPr marL="0" indent="0">
              <a:lnSpc>
                <a:spcPct val="130000"/>
              </a:lnSpc>
              <a:spcBef>
                <a:spcPts val="0"/>
              </a:spcBef>
              <a:buNone/>
            </a:pPr>
            <a:r>
              <a:rPr lang="en-US" sz="1900" dirty="0"/>
              <a:t>12.  minor-third cue / response </a:t>
            </a:r>
          </a:p>
        </p:txBody>
      </p:sp>
      <p:graphicFrame>
        <p:nvGraphicFramePr>
          <p:cNvPr id="6" name="Object 5">
            <a:extLst>
              <a:ext uri="{FF2B5EF4-FFF2-40B4-BE49-F238E27FC236}">
                <a16:creationId xmlns:a16="http://schemas.microsoft.com/office/drawing/2014/main" xmlns="" id="{9F1F48A6-C56B-4F70-B03F-477A863CEA0C}"/>
              </a:ext>
            </a:extLst>
          </p:cNvPr>
          <p:cNvGraphicFramePr>
            <a:graphicFrameLocks noChangeAspect="1"/>
          </p:cNvGraphicFramePr>
          <p:nvPr/>
        </p:nvGraphicFramePr>
        <p:xfrm>
          <a:off x="6932273" y="1499036"/>
          <a:ext cx="1754527" cy="2704711"/>
        </p:xfrm>
        <a:graphic>
          <a:graphicData uri="http://schemas.openxmlformats.org/presentationml/2006/ole">
            <mc:AlternateContent xmlns:mc="http://schemas.openxmlformats.org/markup-compatibility/2006">
              <mc:Choice xmlns:v="urn:schemas-microsoft-com:vml" Requires="v">
                <p:oleObj spid="_x0000_s1026" name="Acrobat Document" r:id="rId4" imgW="3781100" imgH="5829210" progId="AcroExch.Document.DC">
                  <p:embed/>
                </p:oleObj>
              </mc:Choice>
              <mc:Fallback>
                <p:oleObj name="Acrobat Document" r:id="rId4" imgW="3781100" imgH="5829210" progId="AcroExch.Document.DC">
                  <p:embed/>
                  <p:pic>
                    <p:nvPicPr>
                      <p:cNvPr id="6" name="Object 5">
                        <a:extLst>
                          <a:ext uri="{FF2B5EF4-FFF2-40B4-BE49-F238E27FC236}">
                            <a16:creationId xmlns:a16="http://schemas.microsoft.com/office/drawing/2014/main" xmlns="" id="{9F1F48A6-C56B-4F70-B03F-477A863CEA0C}"/>
                          </a:ext>
                        </a:extLst>
                      </p:cNvPr>
                      <p:cNvPicPr/>
                      <p:nvPr/>
                    </p:nvPicPr>
                    <p:blipFill>
                      <a:blip r:embed="rId5"/>
                      <a:stretch>
                        <a:fillRect/>
                      </a:stretch>
                    </p:blipFill>
                    <p:spPr>
                      <a:xfrm>
                        <a:off x="6932273" y="1499036"/>
                        <a:ext cx="1754527" cy="2704711"/>
                      </a:xfrm>
                      <a:prstGeom prst="rect">
                        <a:avLst/>
                      </a:prstGeom>
                    </p:spPr>
                  </p:pic>
                </p:oleObj>
              </mc:Fallback>
            </mc:AlternateContent>
          </a:graphicData>
        </a:graphic>
      </p:graphicFrame>
      <p:sp>
        <p:nvSpPr>
          <p:cNvPr id="7" name="Slide Number Placeholder 3">
            <a:extLst>
              <a:ext uri="{FF2B5EF4-FFF2-40B4-BE49-F238E27FC236}">
                <a16:creationId xmlns:a16="http://schemas.microsoft.com/office/drawing/2014/main" xmlns="" id="{275E0394-A3BE-4063-AFD0-E47063A1D686}"/>
              </a:ext>
            </a:extLst>
          </p:cNvPr>
          <p:cNvSpPr>
            <a:spLocks noGrp="1"/>
          </p:cNvSpPr>
          <p:nvPr>
            <p:ph type="sldNum" sz="quarter" idx="12"/>
          </p:nvPr>
        </p:nvSpPr>
        <p:spPr>
          <a:xfrm>
            <a:off x="6553200" y="6248400"/>
            <a:ext cx="2133600" cy="457200"/>
          </a:xfrm>
        </p:spPr>
        <p:txBody>
          <a:bodyPr/>
          <a:lstStyle/>
          <a:p>
            <a:fld id="{8A6C2852-C21C-48FF-9C48-C01BA854C3FA}" type="slidenum">
              <a:rPr lang="en-US" altLang="ja-JP" smtClean="0"/>
              <a:pPr/>
              <a:t>27</a:t>
            </a:fld>
            <a:endParaRPr lang="en-US" altLang="ja-JP" dirty="0"/>
          </a:p>
        </p:txBody>
      </p:sp>
    </p:spTree>
    <p:extLst>
      <p:ext uri="{BB962C8B-B14F-4D97-AF65-F5344CB8AC3E}">
        <p14:creationId xmlns:p14="http://schemas.microsoft.com/office/powerpoint/2010/main" val="11700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xmlns=""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latin typeface="Calibri" panose="020F0502020204030204" pitchFamily="34" charset="0"/>
                <a:ea typeface="ＭＳ Ｐゴシック" panose="020B0600070205080204" pitchFamily="34" charset="-128"/>
              </a:rPr>
              <a:t>Paralinguistics</a:t>
            </a:r>
            <a:r>
              <a:rPr lang="en-US" sz="2800" kern="1200" dirty="0">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xmlns=""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5592619" y="2737562"/>
            <a:ext cx="346363" cy="244637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TextBox 10">
            <a:extLst>
              <a:ext uri="{FF2B5EF4-FFF2-40B4-BE49-F238E27FC236}">
                <a16:creationId xmlns:a16="http://schemas.microsoft.com/office/drawing/2014/main" xmlns="" id="{F1B6DDB2-A548-E1CC-0D3E-9134D409C356}"/>
              </a:ext>
            </a:extLst>
          </p:cNvPr>
          <p:cNvSpPr txBox="1"/>
          <p:nvPr/>
        </p:nvSpPr>
        <p:spPr>
          <a:xfrm>
            <a:off x="5860714" y="2663188"/>
            <a:ext cx="3413915" cy="3502882"/>
          </a:xfrm>
          <a:prstGeom prst="rect">
            <a:avLst/>
          </a:prstGeom>
          <a:noFill/>
        </p:spPr>
        <p:txBody>
          <a:bodyPr wrap="square">
            <a:spAutoFit/>
          </a:bodyPr>
          <a:lstStyle/>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20.  </a:t>
            </a:r>
            <a:r>
              <a:rPr lang="en-US" sz="2800" dirty="0" err="1">
                <a:solidFill>
                  <a:schemeClr val="tx1">
                    <a:lumMod val="65000"/>
                  </a:schemeClr>
                </a:solidFill>
                <a:latin typeface="Calibri" panose="020F0502020204030204" pitchFamily="34" charset="0"/>
                <a:ea typeface="ＭＳ Ｐゴシック" panose="020B0600070205080204" pitchFamily="34" charset="-128"/>
              </a:rPr>
              <a:t>Paralinguistics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Pragmatics</a:t>
            </a: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a:t>
            </a:r>
            <a:r>
              <a:rPr lang="en-US" sz="2800">
                <a:latin typeface="Calibri" panose="020F0502020204030204" pitchFamily="34" charset="0"/>
                <a:ea typeface="ＭＳ Ｐゴシック" panose="020B0600070205080204" pitchFamily="34" charset="-128"/>
              </a:rPr>
              <a:t>Prosodic </a:t>
            </a:r>
          </a:p>
          <a:p>
            <a:pPr>
              <a:lnSpc>
                <a:spcPct val="114000"/>
              </a:lnSpc>
            </a:pPr>
            <a:r>
              <a:rPr lang="en-US" sz="2800">
                <a:latin typeface="Calibri" panose="020F0502020204030204" pitchFamily="34" charset="0"/>
                <a:ea typeface="ＭＳ Ｐゴシック" panose="020B0600070205080204" pitchFamily="34" charset="-128"/>
              </a:rPr>
              <a:t>       Constructions</a:t>
            </a:r>
          </a:p>
          <a:p>
            <a:pPr marL="514350" indent="-514350">
              <a:lnSpc>
                <a:spcPct val="114000"/>
              </a:lnSpc>
              <a:buAutoNum type="arabicPeriod" startAt="23"/>
            </a:pPr>
            <a:r>
              <a:rPr lang="en-US" sz="2800">
                <a:solidFill>
                  <a:schemeClr val="tx1">
                    <a:lumMod val="65000"/>
                  </a:schemeClr>
                </a:solidFill>
                <a:latin typeface="Calibri" panose="020F0502020204030204" pitchFamily="34" charset="0"/>
                <a:ea typeface="ＭＳ Ｐゴシック" panose="020B0600070205080204" pitchFamily="34" charset="-128"/>
              </a:rPr>
              <a:t> The Three</a:t>
            </a: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Realms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 . .</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xmlns="" id="{ECB02375-BBAA-DDE3-890F-3F6CCA130FCE}"/>
              </a:ext>
            </a:extLst>
          </p:cNvPr>
          <p:cNvCxnSpPr>
            <a:endCxn id="8" idx="1"/>
          </p:cNvCxnSpPr>
          <p:nvPr/>
        </p:nvCxnSpPr>
        <p:spPr bwMode="auto">
          <a:xfrm flipV="1">
            <a:off x="4838700" y="3960748"/>
            <a:ext cx="753919" cy="524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757128253"/>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xmlns=""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Linguistic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and Techniques</a:t>
            </a:r>
          </a:p>
          <a:p>
            <a:pPr fontAlgn="b">
              <a:lnSpc>
                <a:spcPct val="140000"/>
              </a:lnSpc>
              <a:spcBef>
                <a:spcPts val="0"/>
              </a:spcBef>
              <a:spcAft>
                <a:spcPts val="0"/>
              </a:spcAft>
            </a:pPr>
            <a:r>
              <a:rPr lang="en-US" sz="2800" kern="1200" dirty="0" err="1">
                <a:latin typeface="Calibri" panose="020F0502020204030204" pitchFamily="34" charset="0"/>
                <a:ea typeface="ＭＳ Ｐゴシック" panose="020B0600070205080204" pitchFamily="34" charset="-128"/>
              </a:rPr>
              <a:t>Paralinguistics</a:t>
            </a:r>
            <a:r>
              <a:rPr lang="en-US" sz="2800" kern="1200" dirty="0">
                <a:latin typeface="Calibri" panose="020F0502020204030204" pitchFamily="34" charset="0"/>
                <a:ea typeface="ＭＳ Ｐゴシック" panose="020B0600070205080204" pitchFamily="34" charset="-128"/>
              </a:rPr>
              <a:t>, Pragmatics </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xmlns=""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8" name="Left Brace 7"/>
          <p:cNvSpPr/>
          <p:nvPr/>
        </p:nvSpPr>
        <p:spPr bwMode="auto">
          <a:xfrm>
            <a:off x="5592619" y="2737562"/>
            <a:ext cx="346363" cy="2446371"/>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TextBox 10">
            <a:extLst>
              <a:ext uri="{FF2B5EF4-FFF2-40B4-BE49-F238E27FC236}">
                <a16:creationId xmlns:a16="http://schemas.microsoft.com/office/drawing/2014/main" xmlns="" id="{F1B6DDB2-A548-E1CC-0D3E-9134D409C356}"/>
              </a:ext>
            </a:extLst>
          </p:cNvPr>
          <p:cNvSpPr txBox="1"/>
          <p:nvPr/>
        </p:nvSpPr>
        <p:spPr>
          <a:xfrm>
            <a:off x="5860714" y="2663188"/>
            <a:ext cx="4572000" cy="3011658"/>
          </a:xfrm>
          <a:prstGeom prst="rect">
            <a:avLst/>
          </a:prstGeom>
          <a:noFill/>
        </p:spPr>
        <p:txBody>
          <a:bodyPr wrap="square">
            <a:spAutoFit/>
          </a:bodyPr>
          <a:lstStyle/>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20.  </a:t>
            </a:r>
            <a:r>
              <a:rPr lang="en-US" sz="2800" dirty="0" err="1">
                <a:solidFill>
                  <a:schemeClr val="tx1">
                    <a:lumMod val="65000"/>
                  </a:schemeClr>
                </a:solidFill>
                <a:latin typeface="Calibri" panose="020F0502020204030204" pitchFamily="34" charset="0"/>
                <a:ea typeface="ＭＳ Ｐゴシック" panose="020B0600070205080204" pitchFamily="34" charset="-128"/>
              </a:rPr>
              <a:t>Paralinguistics</a:t>
            </a:r>
            <a:endParaRPr lang="en-US" sz="2800" dirty="0">
              <a:solidFill>
                <a:schemeClr val="tx1">
                  <a:lumMod val="65000"/>
                </a:schemeClr>
              </a:solidFill>
              <a:latin typeface="Calibri" panose="020F0502020204030204" pitchFamily="34" charset="0"/>
              <a:ea typeface="ＭＳ Ｐゴシック" panose="020B0600070205080204" pitchFamily="34" charset="-128"/>
            </a:endParaRP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Pragmatics</a:t>
            </a:r>
          </a:p>
          <a:p>
            <a:pPr marL="514350" indent="-514350">
              <a:lnSpc>
                <a:spcPct val="114000"/>
              </a:lnSpc>
              <a:buAutoNum type="arabicPeriod" startAt="21"/>
            </a:pPr>
            <a:r>
              <a:rPr lang="en-US" sz="2800">
                <a:solidFill>
                  <a:schemeClr val="tx1">
                    <a:lumMod val="65000"/>
                  </a:schemeClr>
                </a:solidFill>
                <a:latin typeface="Calibri" panose="020F0502020204030204" pitchFamily="34" charset="0"/>
                <a:ea typeface="ＭＳ Ｐゴシック" panose="020B0600070205080204" pitchFamily="34" charset="-128"/>
              </a:rPr>
              <a:t> Prosodic </a:t>
            </a:r>
          </a:p>
          <a:p>
            <a:pPr>
              <a:lnSpc>
                <a:spcPct val="114000"/>
              </a:lnSpc>
            </a:pPr>
            <a:r>
              <a:rPr lang="en-US" sz="2800">
                <a:solidFill>
                  <a:schemeClr val="tx1">
                    <a:lumMod val="65000"/>
                  </a:schemeClr>
                </a:solidFill>
                <a:latin typeface="Calibri" panose="020F0502020204030204" pitchFamily="34" charset="0"/>
                <a:ea typeface="ＭＳ Ｐゴシック" panose="020B0600070205080204" pitchFamily="34" charset="-128"/>
              </a:rPr>
              <a:t>       Constructions</a:t>
            </a:r>
          </a:p>
          <a:p>
            <a:pPr>
              <a:lnSpc>
                <a:spcPct val="114000"/>
              </a:lnSpc>
            </a:pPr>
            <a:r>
              <a:rPr lang="en-US" sz="2800">
                <a:solidFill>
                  <a:srgbClr val="FFFF00"/>
                </a:solidFill>
                <a:latin typeface="Calibri" panose="020F0502020204030204" pitchFamily="34" charset="0"/>
                <a:ea typeface="ＭＳ Ｐゴシック" panose="020B0600070205080204" pitchFamily="34" charset="-128"/>
              </a:rPr>
              <a:t>23. The Three</a:t>
            </a:r>
          </a:p>
          <a:p>
            <a:pPr>
              <a:lnSpc>
                <a:spcPct val="114000"/>
              </a:lnSpc>
            </a:pPr>
            <a:r>
              <a:rPr lang="en-US" sz="2800">
                <a:solidFill>
                  <a:srgbClr val="FFFF00"/>
                </a:solidFill>
                <a:latin typeface="Calibri" panose="020F0502020204030204" pitchFamily="34" charset="0"/>
                <a:ea typeface="ＭＳ Ｐゴシック" panose="020B0600070205080204" pitchFamily="34" charset="-128"/>
              </a:rPr>
              <a:t>       Realms</a:t>
            </a:r>
            <a:endParaRPr lang="en-US" sz="2800" dirty="0">
              <a:solidFill>
                <a:srgbClr val="FFFF00"/>
              </a:solidFill>
              <a:latin typeface="Calibri" panose="020F0502020204030204" pitchFamily="34" charset="0"/>
              <a:ea typeface="ＭＳ Ｐゴシック" panose="020B0600070205080204" pitchFamily="34" charset="-128"/>
            </a:endParaRPr>
          </a:p>
        </p:txBody>
      </p:sp>
      <p:cxnSp>
        <p:nvCxnSpPr>
          <p:cNvPr id="4" name="Straight Connector 3">
            <a:extLst>
              <a:ext uri="{FF2B5EF4-FFF2-40B4-BE49-F238E27FC236}">
                <a16:creationId xmlns:a16="http://schemas.microsoft.com/office/drawing/2014/main" xmlns="" id="{ECB02375-BBAA-DDE3-890F-3F6CCA130FCE}"/>
              </a:ext>
            </a:extLst>
          </p:cNvPr>
          <p:cNvCxnSpPr>
            <a:endCxn id="8" idx="1"/>
          </p:cNvCxnSpPr>
          <p:nvPr/>
        </p:nvCxnSpPr>
        <p:spPr bwMode="auto">
          <a:xfrm flipV="1">
            <a:off x="4838700" y="3960748"/>
            <a:ext cx="753919" cy="524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62542288"/>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t>Temporal multistream configurations</a:t>
            </a:r>
          </a:p>
          <a:p>
            <a:pPr marL="457200" indent="-457200">
              <a:lnSpc>
                <a:spcPct val="150000"/>
              </a:lnSpc>
              <a:buFont typeface="+mj-lt"/>
              <a:buAutoNum type="arabicPeriod"/>
            </a:pPr>
            <a:r>
              <a:rPr lang="en-US" sz="2400">
                <a:solidFill>
                  <a:schemeClr val="tx1">
                    <a:lumMod val="50000"/>
                  </a:schemeClr>
                </a:solidFill>
              </a:rPr>
              <a:t>Gradient</a:t>
            </a:r>
          </a:p>
          <a:p>
            <a:pPr marL="457200" indent="-457200">
              <a:lnSpc>
                <a:spcPct val="150000"/>
              </a:lnSpc>
              <a:buFont typeface="+mj-lt"/>
              <a:buAutoNum type="arabicPeriod"/>
            </a:pPr>
            <a:r>
              <a:rPr lang="en-US" sz="2400">
                <a:solidFill>
                  <a:schemeClr val="tx1">
                    <a:lumMod val="50000"/>
                  </a:schemeClr>
                </a:solidFill>
              </a:rPr>
              <a:t>Flexible alignment with words </a:t>
            </a:r>
          </a:p>
          <a:p>
            <a:pPr marL="457200" indent="-457200">
              <a:lnSpc>
                <a:spcPct val="150000"/>
              </a:lnSpc>
              <a:buFont typeface="+mj-lt"/>
              <a:buAutoNum type="arabicPeriod"/>
            </a:pPr>
            <a:r>
              <a:rPr lang="en-US" sz="2400">
                <a:solidFill>
                  <a:schemeClr val="tx1">
                    <a:lumMod val="50000"/>
                  </a:schemeClr>
                </a:solidFill>
              </a:rPr>
              <a:t>Direct form-function associations</a:t>
            </a:r>
          </a:p>
          <a:p>
            <a:pPr marL="457200" indent="-457200">
              <a:lnSpc>
                <a:spcPct val="150000"/>
              </a:lnSpc>
              <a:buFont typeface="+mj-lt"/>
              <a:buAutoNum type="arabicPeriod"/>
            </a:pPr>
            <a:r>
              <a:rPr lang="en-US" sz="2400">
                <a:solidFill>
                  <a:schemeClr val="tx1">
                    <a:lumMod val="50000"/>
                  </a:schemeClr>
                </a:solidFill>
              </a:rPr>
              <a:t>Joint constructions </a:t>
            </a:r>
            <a:endParaRPr lang="en-US" sz="2000">
              <a:solidFill>
                <a:schemeClr val="tx1">
                  <a:lumMod val="50000"/>
                </a:schemeClr>
              </a:solidFill>
            </a:endParaRPr>
          </a:p>
          <a:p>
            <a:pPr marL="457200" indent="-457200">
              <a:lnSpc>
                <a:spcPct val="150000"/>
              </a:lnSpc>
              <a:buFont typeface="+mj-lt"/>
              <a:buAutoNum type="arabicPeriod"/>
            </a:pPr>
            <a:r>
              <a:rPr lang="en-US" sz="2400">
                <a:solidFill>
                  <a:schemeClr val="tx1">
                    <a:lumMod val="50000"/>
                  </a:schemeClr>
                </a:solidFill>
              </a:rPr>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480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binary / categorical </a:t>
            </a:r>
            <a:endParaRPr lang="en-US" sz="2000" kern="0">
              <a:solidFill>
                <a:schemeClr val="tx1">
                  <a:lumMod val="50000"/>
                </a:schemeClr>
              </a:solidFill>
            </a:endParaRP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fixed alignment   </a:t>
            </a: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symbol-mediated</a:t>
            </a:r>
            <a:endParaRPr lang="en-US" sz="2400" i="1" kern="0">
              <a:solidFill>
                <a:schemeClr val="tx1">
                  <a:lumMod val="50000"/>
                </a:schemeClr>
              </a:solidFill>
            </a:endParaRPr>
          </a:p>
          <a:p>
            <a:pPr marL="457200" indent="-457200">
              <a:lnSpc>
                <a:spcPct val="150000"/>
              </a:lnSpc>
              <a:buFont typeface="+mj-lt"/>
              <a:buAutoNum type="arabicPeriod"/>
            </a:pPr>
            <a:endParaRPr lang="en-US" sz="2400" kern="0">
              <a:solidFill>
                <a:schemeClr val="tx1">
                  <a:lumMod val="50000"/>
                </a:schemeClr>
              </a:solidFill>
            </a:endParaRPr>
          </a:p>
        </p:txBody>
      </p:sp>
    </p:spTree>
    <p:extLst>
      <p:ext uri="{BB962C8B-B14F-4D97-AF65-F5344CB8AC3E}">
        <p14:creationId xmlns:p14="http://schemas.microsoft.com/office/powerpoint/2010/main" val="428693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B4AF4-F743-478E-D0A0-4479F81B4E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0F92F6D-6894-A112-783A-E551E34988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23456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724"/>
            <a:ext cx="8229600" cy="1143000"/>
          </a:xfrm>
        </p:spPr>
        <p:txBody>
          <a:bodyPr/>
          <a:lstStyle/>
          <a:p>
            <a:pPr algn="l"/>
            <a:r>
              <a:rPr lang="en-US" sz="3600"/>
              <a:t>A Puzzle: </a:t>
            </a:r>
            <a:br>
              <a:rPr lang="en-US" sz="3600"/>
            </a:br>
            <a:r>
              <a:rPr lang="en-US" sz="3600"/>
              <a:t>How to Explain Variation</a:t>
            </a:r>
            <a:endParaRPr lang="en-US" sz="3600" dirty="0"/>
          </a:p>
        </p:txBody>
      </p:sp>
      <p:sp>
        <p:nvSpPr>
          <p:cNvPr id="3" name="Content Placeholder 2"/>
          <p:cNvSpPr>
            <a:spLocks noGrp="1"/>
          </p:cNvSpPr>
          <p:nvPr>
            <p:ph idx="1"/>
          </p:nvPr>
        </p:nvSpPr>
        <p:spPr>
          <a:xfrm>
            <a:off x="457200" y="1600200"/>
            <a:ext cx="8229600" cy="2739325"/>
          </a:xfrm>
        </p:spPr>
        <p:txBody>
          <a:bodyPr/>
          <a:lstStyle/>
          <a:p>
            <a:endParaRPr lang="en-US" dirty="0"/>
          </a:p>
          <a:p>
            <a:endParaRPr lang="en-US" dirty="0"/>
          </a:p>
          <a:p>
            <a:endParaRPr lang="en-US" dirty="0"/>
          </a:p>
          <a:p>
            <a:endParaRPr lang="en-US" dirty="0"/>
          </a:p>
          <a:p>
            <a:pPr marL="0" indent="0">
              <a:buNone/>
            </a:pPr>
            <a:r>
              <a:rPr lang="en-US"/>
              <a:t>Answer: superimposed </a:t>
            </a:r>
            <a:r>
              <a:rPr lang="en-US" dirty="0"/>
              <a:t>constructions</a:t>
            </a:r>
          </a:p>
        </p:txBody>
      </p:sp>
      <p:pic>
        <p:nvPicPr>
          <p:cNvPr id="4" name="good-job-medle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88716" y="2133600"/>
            <a:ext cx="609600" cy="609600"/>
          </a:xfrm>
          <a:prstGeom prst="rect">
            <a:avLst/>
          </a:prstGeom>
        </p:spPr>
      </p:pic>
    </p:spTree>
    <p:extLst>
      <p:ext uri="{BB962C8B-B14F-4D97-AF65-F5344CB8AC3E}">
        <p14:creationId xmlns:p14="http://schemas.microsoft.com/office/powerpoint/2010/main" val="218421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144"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795" y="91458"/>
            <a:ext cx="8229600" cy="1143000"/>
          </a:xfrm>
        </p:spPr>
        <p:txBody>
          <a:bodyPr/>
          <a:lstStyle/>
          <a:p>
            <a:pPr algn="l"/>
            <a:r>
              <a:rPr lang="en-US" dirty="0"/>
              <a:t>Calling: Variants </a:t>
            </a:r>
          </a:p>
        </p:txBody>
      </p:sp>
      <p:cxnSp>
        <p:nvCxnSpPr>
          <p:cNvPr id="5" name="Straight Connector 4"/>
          <p:cNvCxnSpPr/>
          <p:nvPr/>
        </p:nvCxnSpPr>
        <p:spPr bwMode="auto">
          <a:xfrm flipV="1">
            <a:off x="3238916" y="1620291"/>
            <a:ext cx="500508" cy="279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4302496" y="1943116"/>
            <a:ext cx="68819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2926098" y="1143025"/>
            <a:ext cx="0" cy="1280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926098" y="2423171"/>
            <a:ext cx="237741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p:cNvSpPr txBox="1"/>
          <p:nvPr/>
        </p:nvSpPr>
        <p:spPr>
          <a:xfrm>
            <a:off x="823001" y="2697488"/>
            <a:ext cx="7223681" cy="3753079"/>
          </a:xfrm>
          <a:prstGeom prst="rect">
            <a:avLst/>
          </a:prstGeom>
          <a:noFill/>
        </p:spPr>
        <p:txBody>
          <a:bodyPr wrap="square" rtlCol="0">
            <a:spAutoFit/>
          </a:bodyPr>
          <a:lstStyle/>
          <a:p>
            <a:pPr>
              <a:lnSpc>
                <a:spcPts val="3200"/>
              </a:lnSpc>
            </a:pPr>
            <a:r>
              <a:rPr lang="en-US" sz="2400" dirty="0"/>
              <a:t>Can appear with</a:t>
            </a:r>
          </a:p>
          <a:p>
            <a:pPr marL="285750" indent="-285750">
              <a:lnSpc>
                <a:spcPts val="3200"/>
              </a:lnSpc>
              <a:buFont typeface="Arial" panose="020B0604020202020204" pitchFamily="34" charset="0"/>
              <a:buChar char="•"/>
            </a:pPr>
            <a:r>
              <a:rPr lang="en-US" sz="2400"/>
              <a:t>final rise - incomplete, inference invited, warning</a:t>
            </a:r>
          </a:p>
          <a:p>
            <a:pPr marL="285750" indent="-285750">
              <a:lnSpc>
                <a:spcPts val="3200"/>
              </a:lnSpc>
              <a:buFont typeface="Arial" panose="020B0604020202020204" pitchFamily="34" charset="0"/>
              <a:buChar char="•"/>
            </a:pPr>
            <a:r>
              <a:rPr lang="en-US" sz="2400">
                <a:solidFill>
                  <a:srgbClr val="FFFF00"/>
                </a:solidFill>
              </a:rPr>
              <a:t>pitch </a:t>
            </a:r>
            <a:r>
              <a:rPr lang="en-US" sz="2400" dirty="0">
                <a:solidFill>
                  <a:srgbClr val="FFFF00"/>
                </a:solidFill>
              </a:rPr>
              <a:t>wiggles - teasing </a:t>
            </a:r>
          </a:p>
          <a:p>
            <a:pPr marL="285750" indent="-285750">
              <a:lnSpc>
                <a:spcPts val="3200"/>
              </a:lnSpc>
              <a:buFont typeface="Arial" panose="020B0604020202020204" pitchFamily="34" charset="0"/>
              <a:buChar char="•"/>
            </a:pPr>
            <a:r>
              <a:rPr lang="en-US" sz="2400"/>
              <a:t>shorter </a:t>
            </a:r>
            <a:r>
              <a:rPr lang="en-US" sz="2400" dirty="0"/>
              <a:t>second syllable - reprimand</a:t>
            </a:r>
          </a:p>
          <a:p>
            <a:pPr marL="285750" indent="-285750">
              <a:lnSpc>
                <a:spcPts val="3200"/>
              </a:lnSpc>
              <a:buFont typeface="Arial" panose="020B0604020202020204" pitchFamily="34" charset="0"/>
              <a:buChar char="•"/>
            </a:pPr>
            <a:r>
              <a:rPr lang="en-US" sz="2400"/>
              <a:t>initial </a:t>
            </a:r>
            <a:r>
              <a:rPr lang="en-US" sz="2400" dirty="0"/>
              <a:t>syllabification - insistent</a:t>
            </a:r>
          </a:p>
          <a:p>
            <a:pPr marL="285750" indent="-285750">
              <a:lnSpc>
                <a:spcPts val="3200"/>
              </a:lnSpc>
              <a:buFont typeface="Arial" panose="020B0604020202020204" pitchFamily="34" charset="0"/>
              <a:buChar char="•"/>
            </a:pPr>
            <a:r>
              <a:rPr lang="en-US" sz="2400" dirty="0"/>
              <a:t>creaky voice - disappointment, judging</a:t>
            </a:r>
          </a:p>
          <a:p>
            <a:pPr marL="285750" indent="-285750">
              <a:lnSpc>
                <a:spcPts val="3200"/>
              </a:lnSpc>
              <a:buFont typeface="Arial" panose="020B0604020202020204" pitchFamily="34" charset="0"/>
              <a:buChar char="•"/>
            </a:pPr>
            <a:r>
              <a:rPr lang="en-US" sz="2400" dirty="0"/>
              <a:t>glottal stops - anger</a:t>
            </a:r>
          </a:p>
          <a:p>
            <a:pPr>
              <a:lnSpc>
                <a:spcPts val="3200"/>
              </a:lnSpc>
            </a:pPr>
            <a:r>
              <a:rPr lang="en-US" sz="2400" dirty="0"/>
              <a:t>    …</a:t>
            </a:r>
          </a:p>
          <a:p>
            <a:pPr marL="285750" indent="-285750">
              <a:lnSpc>
                <a:spcPts val="3200"/>
              </a:lnSpc>
              <a:buFont typeface="Arial" panose="020B0604020202020204" pitchFamily="34" charset="0"/>
              <a:buChar char="•"/>
            </a:pPr>
            <a:endParaRPr lang="en-US" sz="2400" dirty="0"/>
          </a:p>
        </p:txBody>
      </p:sp>
      <p:sp>
        <p:nvSpPr>
          <p:cNvPr id="17" name="Freeform 16"/>
          <p:cNvSpPr/>
          <p:nvPr/>
        </p:nvSpPr>
        <p:spPr bwMode="auto">
          <a:xfrm>
            <a:off x="3248526" y="1600220"/>
            <a:ext cx="489933" cy="72189"/>
          </a:xfrm>
          <a:custGeom>
            <a:avLst/>
            <a:gdLst>
              <a:gd name="connsiteX0" fmla="*/ 0 w 489933"/>
              <a:gd name="connsiteY0" fmla="*/ 48126 h 72189"/>
              <a:gd name="connsiteX1" fmla="*/ 84221 w 489933"/>
              <a:gd name="connsiteY1" fmla="*/ 12031 h 72189"/>
              <a:gd name="connsiteX2" fmla="*/ 300790 w 489933"/>
              <a:gd name="connsiteY2" fmla="*/ 72189 h 72189"/>
              <a:gd name="connsiteX3" fmla="*/ 469232 w 489933"/>
              <a:gd name="connsiteY3" fmla="*/ 12031 h 72189"/>
              <a:gd name="connsiteX4" fmla="*/ 481263 w 489933"/>
              <a:gd name="connsiteY4" fmla="*/ 0 h 7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933" h="72189">
                <a:moveTo>
                  <a:pt x="0" y="48126"/>
                </a:moveTo>
                <a:cubicBezTo>
                  <a:pt x="17044" y="28073"/>
                  <a:pt x="34089" y="8021"/>
                  <a:pt x="84221" y="12031"/>
                </a:cubicBezTo>
                <a:cubicBezTo>
                  <a:pt x="134353" y="16041"/>
                  <a:pt x="236622" y="72189"/>
                  <a:pt x="300790" y="72189"/>
                </a:cubicBezTo>
                <a:cubicBezTo>
                  <a:pt x="364958" y="72189"/>
                  <a:pt x="439153" y="24062"/>
                  <a:pt x="469232" y="12031"/>
                </a:cubicBezTo>
                <a:cubicBezTo>
                  <a:pt x="499311" y="0"/>
                  <a:pt x="490287" y="0"/>
                  <a:pt x="481263" y="0"/>
                </a:cubicBez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92359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flipV="1">
            <a:off x="3238916" y="1620291"/>
            <a:ext cx="500508" cy="279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2926098" y="1143025"/>
            <a:ext cx="0" cy="1280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926098" y="2423171"/>
            <a:ext cx="237741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p:cNvSpPr txBox="1"/>
          <p:nvPr/>
        </p:nvSpPr>
        <p:spPr>
          <a:xfrm>
            <a:off x="823001" y="2697488"/>
            <a:ext cx="7223681" cy="3753079"/>
          </a:xfrm>
          <a:prstGeom prst="rect">
            <a:avLst/>
          </a:prstGeom>
          <a:noFill/>
        </p:spPr>
        <p:txBody>
          <a:bodyPr wrap="square" rtlCol="0">
            <a:spAutoFit/>
          </a:bodyPr>
          <a:lstStyle/>
          <a:p>
            <a:pPr>
              <a:lnSpc>
                <a:spcPts val="3200"/>
              </a:lnSpc>
            </a:pPr>
            <a:r>
              <a:rPr lang="en-US" sz="2400" dirty="0"/>
              <a:t>Can appear with</a:t>
            </a:r>
          </a:p>
          <a:p>
            <a:pPr marL="285750" indent="-285750">
              <a:lnSpc>
                <a:spcPts val="3200"/>
              </a:lnSpc>
              <a:buFont typeface="Arial" panose="020B0604020202020204" pitchFamily="34" charset="0"/>
              <a:buChar char="•"/>
            </a:pPr>
            <a:r>
              <a:rPr lang="en-US" sz="2400"/>
              <a:t>final rise - incomplete, inference invited, warning</a:t>
            </a:r>
          </a:p>
          <a:p>
            <a:pPr marL="285750" indent="-285750">
              <a:lnSpc>
                <a:spcPts val="3200"/>
              </a:lnSpc>
              <a:buFont typeface="Arial" panose="020B0604020202020204" pitchFamily="34" charset="0"/>
              <a:buChar char="•"/>
            </a:pPr>
            <a:r>
              <a:rPr lang="en-US" sz="2400"/>
              <a:t>pitch </a:t>
            </a:r>
            <a:r>
              <a:rPr lang="en-US" sz="2400" dirty="0"/>
              <a:t>wiggles - teasing </a:t>
            </a:r>
          </a:p>
          <a:p>
            <a:pPr marL="285750" indent="-285750">
              <a:lnSpc>
                <a:spcPts val="3200"/>
              </a:lnSpc>
              <a:buFont typeface="Arial" panose="020B0604020202020204" pitchFamily="34" charset="0"/>
              <a:buChar char="•"/>
            </a:pPr>
            <a:r>
              <a:rPr lang="en-US" sz="2400">
                <a:solidFill>
                  <a:srgbClr val="FFFF00"/>
                </a:solidFill>
              </a:rPr>
              <a:t>shorter </a:t>
            </a:r>
            <a:r>
              <a:rPr lang="en-US" sz="2400" dirty="0">
                <a:solidFill>
                  <a:srgbClr val="FFFF00"/>
                </a:solidFill>
              </a:rPr>
              <a:t>second syllable - reprimand</a:t>
            </a:r>
          </a:p>
          <a:p>
            <a:pPr marL="285750" indent="-285750">
              <a:lnSpc>
                <a:spcPts val="3200"/>
              </a:lnSpc>
              <a:buFont typeface="Arial" panose="020B0604020202020204" pitchFamily="34" charset="0"/>
              <a:buChar char="•"/>
            </a:pPr>
            <a:r>
              <a:rPr lang="en-US" sz="2400"/>
              <a:t>initial </a:t>
            </a:r>
            <a:r>
              <a:rPr lang="en-US" sz="2400" dirty="0"/>
              <a:t>syllabification - insistent</a:t>
            </a:r>
          </a:p>
          <a:p>
            <a:pPr marL="285750" indent="-285750">
              <a:lnSpc>
                <a:spcPts val="3200"/>
              </a:lnSpc>
              <a:buFont typeface="Arial" panose="020B0604020202020204" pitchFamily="34" charset="0"/>
              <a:buChar char="•"/>
            </a:pPr>
            <a:r>
              <a:rPr lang="en-US" sz="2400" dirty="0"/>
              <a:t>creaky voice - disappointment, judging</a:t>
            </a:r>
          </a:p>
          <a:p>
            <a:pPr marL="285750" indent="-285750">
              <a:lnSpc>
                <a:spcPts val="3200"/>
              </a:lnSpc>
              <a:buFont typeface="Arial" panose="020B0604020202020204" pitchFamily="34" charset="0"/>
              <a:buChar char="•"/>
            </a:pPr>
            <a:r>
              <a:rPr lang="en-US" sz="2400" dirty="0"/>
              <a:t>glottal stops - anger</a:t>
            </a:r>
          </a:p>
          <a:p>
            <a:pPr>
              <a:lnSpc>
                <a:spcPts val="3200"/>
              </a:lnSpc>
            </a:pPr>
            <a:r>
              <a:rPr lang="en-US" sz="2400" dirty="0"/>
              <a:t>    …</a:t>
            </a:r>
          </a:p>
          <a:p>
            <a:pPr marL="285750" indent="-285750">
              <a:lnSpc>
                <a:spcPts val="3200"/>
              </a:lnSpc>
              <a:buFont typeface="Arial" panose="020B0604020202020204" pitchFamily="34" charset="0"/>
              <a:buChar char="•"/>
            </a:pPr>
            <a:endParaRPr lang="en-US" sz="2400" dirty="0"/>
          </a:p>
        </p:txBody>
      </p:sp>
      <p:cxnSp>
        <p:nvCxnSpPr>
          <p:cNvPr id="10" name="Straight Connector 9"/>
          <p:cNvCxnSpPr/>
          <p:nvPr/>
        </p:nvCxnSpPr>
        <p:spPr bwMode="auto">
          <a:xfrm>
            <a:off x="4297683" y="1965976"/>
            <a:ext cx="274317"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2" name="Title 1"/>
          <p:cNvSpPr txBox="1">
            <a:spLocks/>
          </p:cNvSpPr>
          <p:nvPr/>
        </p:nvSpPr>
        <p:spPr bwMode="auto">
          <a:xfrm>
            <a:off x="531795" y="9145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Calling: Variants </a:t>
            </a:r>
            <a:endParaRPr lang="en-US" kern="0" dirty="0"/>
          </a:p>
        </p:txBody>
      </p:sp>
    </p:spTree>
    <p:extLst>
      <p:ext uri="{BB962C8B-B14F-4D97-AF65-F5344CB8AC3E}">
        <p14:creationId xmlns:p14="http://schemas.microsoft.com/office/powerpoint/2010/main" val="2417674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3291854" y="1600220"/>
            <a:ext cx="510133" cy="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2926098" y="1143025"/>
            <a:ext cx="0" cy="1280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926098" y="2423171"/>
            <a:ext cx="237741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p:cNvSpPr txBox="1"/>
          <p:nvPr/>
        </p:nvSpPr>
        <p:spPr>
          <a:xfrm>
            <a:off x="823001" y="2697488"/>
            <a:ext cx="7223681" cy="3753079"/>
          </a:xfrm>
          <a:prstGeom prst="rect">
            <a:avLst/>
          </a:prstGeom>
          <a:noFill/>
        </p:spPr>
        <p:txBody>
          <a:bodyPr wrap="square" rtlCol="0">
            <a:spAutoFit/>
          </a:bodyPr>
          <a:lstStyle/>
          <a:p>
            <a:pPr>
              <a:lnSpc>
                <a:spcPts val="3200"/>
              </a:lnSpc>
            </a:pPr>
            <a:r>
              <a:rPr lang="en-US" sz="2400" dirty="0"/>
              <a:t>Can appear with</a:t>
            </a:r>
          </a:p>
          <a:p>
            <a:pPr marL="285750" indent="-285750">
              <a:lnSpc>
                <a:spcPts val="3200"/>
              </a:lnSpc>
              <a:buFont typeface="Arial" panose="020B0604020202020204" pitchFamily="34" charset="0"/>
              <a:buChar char="•"/>
            </a:pPr>
            <a:r>
              <a:rPr lang="en-US" sz="2400"/>
              <a:t>final rise - incomplete, inference invited, warning</a:t>
            </a:r>
          </a:p>
          <a:p>
            <a:pPr marL="285750" indent="-285750">
              <a:lnSpc>
                <a:spcPts val="3200"/>
              </a:lnSpc>
              <a:buFont typeface="Arial" panose="020B0604020202020204" pitchFamily="34" charset="0"/>
              <a:buChar char="•"/>
            </a:pPr>
            <a:r>
              <a:rPr lang="en-US" sz="2400"/>
              <a:t>pitch </a:t>
            </a:r>
            <a:r>
              <a:rPr lang="en-US" sz="2400" dirty="0"/>
              <a:t>wiggles - teasing </a:t>
            </a:r>
          </a:p>
          <a:p>
            <a:pPr marL="285750" indent="-285750">
              <a:lnSpc>
                <a:spcPts val="3200"/>
              </a:lnSpc>
              <a:buFont typeface="Arial" panose="020B0604020202020204" pitchFamily="34" charset="0"/>
              <a:buChar char="•"/>
            </a:pPr>
            <a:r>
              <a:rPr lang="en-US" sz="2400"/>
              <a:t>shorter </a:t>
            </a:r>
            <a:r>
              <a:rPr lang="en-US" sz="2400" dirty="0"/>
              <a:t>second syllable - reprimand</a:t>
            </a:r>
          </a:p>
          <a:p>
            <a:pPr marL="285750" indent="-285750">
              <a:lnSpc>
                <a:spcPts val="3200"/>
              </a:lnSpc>
              <a:buFont typeface="Arial" panose="020B0604020202020204" pitchFamily="34" charset="0"/>
              <a:buChar char="•"/>
            </a:pPr>
            <a:r>
              <a:rPr lang="en-US" sz="2400">
                <a:solidFill>
                  <a:srgbClr val="FFFF00"/>
                </a:solidFill>
              </a:rPr>
              <a:t>initial </a:t>
            </a:r>
            <a:r>
              <a:rPr lang="en-US" sz="2400" dirty="0">
                <a:solidFill>
                  <a:srgbClr val="FFFF00"/>
                </a:solidFill>
              </a:rPr>
              <a:t>syllabification - insistent</a:t>
            </a:r>
          </a:p>
          <a:p>
            <a:pPr marL="285750" indent="-285750">
              <a:lnSpc>
                <a:spcPts val="3200"/>
              </a:lnSpc>
              <a:buFont typeface="Arial" panose="020B0604020202020204" pitchFamily="34" charset="0"/>
              <a:buChar char="•"/>
            </a:pPr>
            <a:r>
              <a:rPr lang="en-US" sz="2400" dirty="0">
                <a:solidFill>
                  <a:srgbClr val="FFFF00"/>
                </a:solidFill>
              </a:rPr>
              <a:t>creaky voice - disappointment, judging</a:t>
            </a:r>
          </a:p>
          <a:p>
            <a:pPr marL="285750" indent="-285750">
              <a:lnSpc>
                <a:spcPts val="3200"/>
              </a:lnSpc>
              <a:buFont typeface="Arial" panose="020B0604020202020204" pitchFamily="34" charset="0"/>
              <a:buChar char="•"/>
            </a:pPr>
            <a:r>
              <a:rPr lang="en-US" sz="2400" dirty="0">
                <a:solidFill>
                  <a:srgbClr val="FFFF00"/>
                </a:solidFill>
              </a:rPr>
              <a:t>glottal stops - anger</a:t>
            </a:r>
          </a:p>
          <a:p>
            <a:pPr>
              <a:lnSpc>
                <a:spcPts val="3200"/>
              </a:lnSpc>
            </a:pPr>
            <a:r>
              <a:rPr lang="en-US" sz="2400" dirty="0"/>
              <a:t>    …</a:t>
            </a:r>
          </a:p>
          <a:p>
            <a:pPr marL="285750" indent="-285750">
              <a:lnSpc>
                <a:spcPts val="3200"/>
              </a:lnSpc>
              <a:buFont typeface="Arial" panose="020B0604020202020204" pitchFamily="34" charset="0"/>
              <a:buChar char="•"/>
            </a:pPr>
            <a:endParaRPr lang="en-US" sz="2400" dirty="0"/>
          </a:p>
        </p:txBody>
      </p:sp>
      <p:cxnSp>
        <p:nvCxnSpPr>
          <p:cNvPr id="10" name="Straight Connector 9"/>
          <p:cNvCxnSpPr/>
          <p:nvPr/>
        </p:nvCxnSpPr>
        <p:spPr bwMode="auto">
          <a:xfrm>
            <a:off x="4297683" y="1965976"/>
            <a:ext cx="731512"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2" name="Title 1"/>
          <p:cNvSpPr txBox="1">
            <a:spLocks/>
          </p:cNvSpPr>
          <p:nvPr/>
        </p:nvSpPr>
        <p:spPr bwMode="auto">
          <a:xfrm>
            <a:off x="531795" y="9145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Calling: Variants </a:t>
            </a:r>
            <a:endParaRPr lang="en-US" kern="0" dirty="0"/>
          </a:p>
        </p:txBody>
      </p:sp>
    </p:spTree>
    <p:extLst>
      <p:ext uri="{BB962C8B-B14F-4D97-AF65-F5344CB8AC3E}">
        <p14:creationId xmlns:p14="http://schemas.microsoft.com/office/powerpoint/2010/main" val="3361443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59C1BEDA-9FDB-4F51-AF9A-43C36981F7AD}"/>
              </a:ext>
            </a:extLst>
          </p:cNvPr>
          <p:cNvPicPr>
            <a:picLocks noGrp="1" noChangeAspect="1"/>
          </p:cNvPicPr>
          <p:nvPr>
            <p:ph idx="1"/>
          </p:nvPr>
        </p:nvPicPr>
        <p:blipFill rotWithShape="1">
          <a:blip r:embed="rId2"/>
          <a:srcRect l="13234" t="543" r="13012" b="13757"/>
          <a:stretch/>
        </p:blipFill>
        <p:spPr>
          <a:xfrm>
            <a:off x="1257888" y="1138554"/>
            <a:ext cx="6628224" cy="4332302"/>
          </a:xfrm>
        </p:spPr>
      </p:pic>
      <p:sp>
        <p:nvSpPr>
          <p:cNvPr id="8" name="TextBox 7">
            <a:extLst>
              <a:ext uri="{FF2B5EF4-FFF2-40B4-BE49-F238E27FC236}">
                <a16:creationId xmlns:a16="http://schemas.microsoft.com/office/drawing/2014/main" xmlns="" id="{F7953D2D-4D3F-4B8E-B069-B997708BF685}"/>
              </a:ext>
            </a:extLst>
          </p:cNvPr>
          <p:cNvSpPr txBox="1"/>
          <p:nvPr/>
        </p:nvSpPr>
        <p:spPr>
          <a:xfrm>
            <a:off x="2555937" y="5488613"/>
            <a:ext cx="4027743" cy="461665"/>
          </a:xfrm>
          <a:prstGeom prst="rect">
            <a:avLst/>
          </a:prstGeom>
          <a:noFill/>
        </p:spPr>
        <p:txBody>
          <a:bodyPr wrap="square" rtlCol="0">
            <a:spAutoFit/>
          </a:bodyPr>
          <a:lstStyle/>
          <a:p>
            <a:pPr algn="ctr"/>
            <a:r>
              <a:rPr lang="en-US" sz="2400"/>
              <a:t>and context-dependent … </a:t>
            </a:r>
          </a:p>
        </p:txBody>
      </p:sp>
      <p:sp>
        <p:nvSpPr>
          <p:cNvPr id="3" name="Circle: Hollow 2">
            <a:extLst>
              <a:ext uri="{FF2B5EF4-FFF2-40B4-BE49-F238E27FC236}">
                <a16:creationId xmlns:a16="http://schemas.microsoft.com/office/drawing/2014/main" xmlns="" id="{69BD6C88-7922-4500-8B17-B3504C7CE82B}"/>
              </a:ext>
            </a:extLst>
          </p:cNvPr>
          <p:cNvSpPr/>
          <p:nvPr/>
        </p:nvSpPr>
        <p:spPr bwMode="auto">
          <a:xfrm>
            <a:off x="994300" y="0"/>
            <a:ext cx="6462943" cy="6494016"/>
          </a:xfrm>
          <a:prstGeom prst="donut">
            <a:avLst>
              <a:gd name="adj" fmla="val 34474"/>
            </a:avLst>
          </a:prstGeom>
          <a:solidFill>
            <a:srgbClr val="002F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itle 1">
            <a:extLst>
              <a:ext uri="{FF2B5EF4-FFF2-40B4-BE49-F238E27FC236}">
                <a16:creationId xmlns:a16="http://schemas.microsoft.com/office/drawing/2014/main" xmlns="" id="{AA21C420-A7B6-4734-B4E6-C9D65E8BB50B}"/>
              </a:ext>
            </a:extLst>
          </p:cNvPr>
          <p:cNvSpPr>
            <a:spLocks noGrp="1"/>
          </p:cNvSpPr>
          <p:nvPr>
            <p:ph type="title"/>
          </p:nvPr>
        </p:nvSpPr>
        <p:spPr>
          <a:xfrm>
            <a:off x="457200" y="68802"/>
            <a:ext cx="8229600" cy="1143000"/>
          </a:xfrm>
        </p:spPr>
        <p:txBody>
          <a:bodyPr/>
          <a:lstStyle/>
          <a:p>
            <a:pPr algn="l"/>
            <a:r>
              <a:rPr lang="en-US" sz="4000"/>
              <a:t>Uses of Late Peak </a:t>
            </a:r>
          </a:p>
        </p:txBody>
      </p:sp>
    </p:spTree>
    <p:extLst>
      <p:ext uri="{BB962C8B-B14F-4D97-AF65-F5344CB8AC3E}">
        <p14:creationId xmlns:p14="http://schemas.microsoft.com/office/powerpoint/2010/main" val="24076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D3BDDF-503F-00C3-C625-1ADAC6ACCE20}"/>
              </a:ext>
            </a:extLst>
          </p:cNvPr>
          <p:cNvSpPr>
            <a:spLocks noGrp="1"/>
          </p:cNvSpPr>
          <p:nvPr>
            <p:ph idx="1"/>
          </p:nvPr>
        </p:nvSpPr>
        <p:spPr/>
        <p:txBody>
          <a:bodyPr/>
          <a:lstStyle/>
          <a:p>
            <a:r>
              <a:rPr lang="en-US" sz="2800"/>
              <a:t>Turn-taking </a:t>
            </a:r>
          </a:p>
          <a:p>
            <a:r>
              <a:rPr lang="en-US" sz="2800"/>
              <a:t>Marking topic structure</a:t>
            </a:r>
          </a:p>
          <a:p>
            <a:r>
              <a:rPr lang="en-US" sz="2800"/>
              <a:t>Expressing stance</a:t>
            </a:r>
          </a:p>
          <a:p>
            <a:r>
              <a:rPr lang="en-US" sz="2800"/>
              <a:t>Managing interpersonal relations</a:t>
            </a:r>
          </a:p>
          <a:p>
            <a:r>
              <a:rPr lang="en-US" sz="2800"/>
              <a:t>etc.</a:t>
            </a:r>
          </a:p>
          <a:p>
            <a:endParaRPr lang="en-US" sz="2800"/>
          </a:p>
        </p:txBody>
      </p:sp>
      <p:sp>
        <p:nvSpPr>
          <p:cNvPr id="6" name="Title 1">
            <a:extLst>
              <a:ext uri="{FF2B5EF4-FFF2-40B4-BE49-F238E27FC236}">
                <a16:creationId xmlns:a16="http://schemas.microsoft.com/office/drawing/2014/main" xmlns="" id="{9333A7B3-7397-26FA-8A52-709A476CEB08}"/>
              </a:ext>
            </a:extLst>
          </p:cNvPr>
          <p:cNvSpPr txBox="1">
            <a:spLocks/>
          </p:cNvSpPr>
          <p:nvPr/>
        </p:nvSpPr>
        <p:spPr bwMode="auto">
          <a:xfrm>
            <a:off x="457200" y="9579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4000" kern="0"/>
              <a:t>Domains of Pragmatics</a:t>
            </a:r>
            <a:endParaRPr lang="en-US" sz="4000" kern="0" dirty="0"/>
          </a:p>
        </p:txBody>
      </p:sp>
    </p:spTree>
    <p:extLst>
      <p:ext uri="{BB962C8B-B14F-4D97-AF65-F5344CB8AC3E}">
        <p14:creationId xmlns:p14="http://schemas.microsoft.com/office/powerpoint/2010/main" val="378161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 y="160868"/>
            <a:ext cx="8988425" cy="1143000"/>
          </a:xfrm>
        </p:spPr>
        <p:txBody>
          <a:bodyPr/>
          <a:lstStyle/>
          <a:p>
            <a:r>
              <a:rPr lang="en-US" sz="4000"/>
              <a:t>The Minor Third Construction</a:t>
            </a:r>
            <a:endParaRPr lang="en-US" sz="4000" dirty="0"/>
          </a:p>
        </p:txBody>
      </p:sp>
      <p:sp>
        <p:nvSpPr>
          <p:cNvPr id="3" name="Content Placeholder 2"/>
          <p:cNvSpPr>
            <a:spLocks noGrp="1"/>
          </p:cNvSpPr>
          <p:nvPr>
            <p:ph idx="1"/>
          </p:nvPr>
        </p:nvSpPr>
        <p:spPr bwMode="auto">
          <a:xfrm>
            <a:off x="1801496" y="1707776"/>
            <a:ext cx="7799705" cy="822971"/>
          </a:xfrm>
        </p:spPr>
        <p:txBody>
          <a:bodyPr/>
          <a:lstStyle/>
          <a:p>
            <a:pPr marL="0" indent="0">
              <a:buNone/>
            </a:pPr>
            <a:r>
              <a:rPr lang="en-US" i="1"/>
              <a:t>“excuse me”</a:t>
            </a:r>
            <a:endParaRPr lang="en-US" i="1" dirty="0"/>
          </a:p>
        </p:txBody>
      </p:sp>
      <p:cxnSp>
        <p:nvCxnSpPr>
          <p:cNvPr id="9" name="Straight Arrow Connector 8"/>
          <p:cNvCxnSpPr/>
          <p:nvPr/>
        </p:nvCxnSpPr>
        <p:spPr bwMode="auto">
          <a:xfrm flipV="1">
            <a:off x="1097318" y="2670597"/>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65133"/>
            <a:ext cx="701394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98533"/>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964556" y="5097130"/>
            <a:ext cx="620683" cy="369332"/>
          </a:xfrm>
          <a:prstGeom prst="rect">
            <a:avLst/>
          </a:prstGeom>
          <a:noFill/>
        </p:spPr>
        <p:txBody>
          <a:bodyPr wrap="none" rtlCol="0">
            <a:spAutoFit/>
          </a:bodyPr>
          <a:lstStyle/>
          <a:p>
            <a:r>
              <a:rPr lang="en-US" dirty="0">
                <a:solidFill>
                  <a:srgbClr val="FFFFFF"/>
                </a:solidFill>
              </a:rPr>
              <a:t>time</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cxnSp>
        <p:nvCxnSpPr>
          <p:cNvPr id="12" name="Straight Connector 11">
            <a:extLst>
              <a:ext uri="{FF2B5EF4-FFF2-40B4-BE49-F238E27FC236}">
                <a16:creationId xmlns:a16="http://schemas.microsoft.com/office/drawing/2014/main" xmlns="" id="{70C45744-A8DE-4B53-A2EB-E76543FD8779}"/>
              </a:ext>
            </a:extLst>
          </p:cNvPr>
          <p:cNvCxnSpPr>
            <a:cxnSpLocks/>
          </p:cNvCxnSpPr>
          <p:nvPr/>
        </p:nvCxnSpPr>
        <p:spPr bwMode="auto">
          <a:xfrm>
            <a:off x="2015266" y="3634163"/>
            <a:ext cx="43071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xmlns="" id="{F82EEDA9-8EEC-40BF-972A-DD6F64E2C89B}"/>
              </a:ext>
            </a:extLst>
          </p:cNvPr>
          <p:cNvCxnSpPr>
            <a:cxnSpLocks/>
          </p:cNvCxnSpPr>
          <p:nvPr/>
        </p:nvCxnSpPr>
        <p:spPr bwMode="auto">
          <a:xfrm>
            <a:off x="2516009" y="3379450"/>
            <a:ext cx="688745"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xmlns="" id="{6BED2CFC-224B-48F5-AD36-8AE0A3E71EE6}"/>
              </a:ext>
            </a:extLst>
          </p:cNvPr>
          <p:cNvCxnSpPr>
            <a:cxnSpLocks/>
          </p:cNvCxnSpPr>
          <p:nvPr/>
        </p:nvCxnSpPr>
        <p:spPr bwMode="auto">
          <a:xfrm>
            <a:off x="3356387" y="3767865"/>
            <a:ext cx="688745"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3369717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7" y="160868"/>
            <a:ext cx="8988425" cy="1143000"/>
          </a:xfrm>
        </p:spPr>
        <p:txBody>
          <a:bodyPr/>
          <a:lstStyle/>
          <a:p>
            <a:r>
              <a:rPr lang="en-US" sz="4000"/>
              <a:t>A Failure</a:t>
            </a:r>
            <a:endParaRPr lang="en-US" sz="4000" dirty="0"/>
          </a:p>
        </p:txBody>
      </p:sp>
      <p:sp>
        <p:nvSpPr>
          <p:cNvPr id="3" name="Content Placeholder 2"/>
          <p:cNvSpPr>
            <a:spLocks noGrp="1"/>
          </p:cNvSpPr>
          <p:nvPr>
            <p:ph idx="1"/>
          </p:nvPr>
        </p:nvSpPr>
        <p:spPr bwMode="auto">
          <a:xfrm>
            <a:off x="1801496" y="1707776"/>
            <a:ext cx="7799705" cy="822971"/>
          </a:xfrm>
        </p:spPr>
        <p:txBody>
          <a:bodyPr/>
          <a:lstStyle/>
          <a:p>
            <a:pPr marL="0" indent="0">
              <a:buNone/>
            </a:pPr>
            <a:r>
              <a:rPr lang="en-US" i="1"/>
              <a:t>“excuse me”</a:t>
            </a:r>
            <a:endParaRPr lang="en-US" i="1" dirty="0"/>
          </a:p>
        </p:txBody>
      </p:sp>
      <p:cxnSp>
        <p:nvCxnSpPr>
          <p:cNvPr id="9" name="Straight Arrow Connector 8"/>
          <p:cNvCxnSpPr/>
          <p:nvPr/>
        </p:nvCxnSpPr>
        <p:spPr bwMode="auto">
          <a:xfrm flipV="1">
            <a:off x="1097318" y="2670597"/>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65133"/>
            <a:ext cx="7013948"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98533"/>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964556" y="5097130"/>
            <a:ext cx="620683" cy="369332"/>
          </a:xfrm>
          <a:prstGeom prst="rect">
            <a:avLst/>
          </a:prstGeom>
          <a:noFill/>
        </p:spPr>
        <p:txBody>
          <a:bodyPr wrap="none" rtlCol="0">
            <a:spAutoFit/>
          </a:bodyPr>
          <a:lstStyle/>
          <a:p>
            <a:r>
              <a:rPr lang="en-US" dirty="0">
                <a:solidFill>
                  <a:srgbClr val="FFFFFF"/>
                </a:solidFill>
              </a:rPr>
              <a:t>time</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Freeform: Shape 9">
            <a:extLst>
              <a:ext uri="{FF2B5EF4-FFF2-40B4-BE49-F238E27FC236}">
                <a16:creationId xmlns:a16="http://schemas.microsoft.com/office/drawing/2014/main" xmlns="" id="{0A55BF55-4745-49F6-AC57-13A0A4348E36}"/>
              </a:ext>
            </a:extLst>
          </p:cNvPr>
          <p:cNvSpPr/>
          <p:nvPr/>
        </p:nvSpPr>
        <p:spPr bwMode="auto">
          <a:xfrm>
            <a:off x="1995855" y="2743200"/>
            <a:ext cx="1881554" cy="826477"/>
          </a:xfrm>
          <a:custGeom>
            <a:avLst/>
            <a:gdLst>
              <a:gd name="connsiteX0" fmla="*/ 0 w 1881554"/>
              <a:gd name="connsiteY0" fmla="*/ 826477 h 826477"/>
              <a:gd name="connsiteX1" fmla="*/ 457200 w 1881554"/>
              <a:gd name="connsiteY1" fmla="*/ 606669 h 826477"/>
              <a:gd name="connsiteX2" fmla="*/ 826477 w 1881554"/>
              <a:gd name="connsiteY2" fmla="*/ 272562 h 826477"/>
              <a:gd name="connsiteX3" fmla="*/ 1107831 w 1881554"/>
              <a:gd name="connsiteY3" fmla="*/ 105508 h 826477"/>
              <a:gd name="connsiteX4" fmla="*/ 1591408 w 1881554"/>
              <a:gd name="connsiteY4" fmla="*/ 43962 h 826477"/>
              <a:gd name="connsiteX5" fmla="*/ 1881554 w 1881554"/>
              <a:gd name="connsiteY5" fmla="*/ 0 h 82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554" h="826477">
                <a:moveTo>
                  <a:pt x="0" y="826477"/>
                </a:moveTo>
                <a:cubicBezTo>
                  <a:pt x="159727" y="762732"/>
                  <a:pt x="319454" y="698988"/>
                  <a:pt x="457200" y="606669"/>
                </a:cubicBezTo>
                <a:cubicBezTo>
                  <a:pt x="594946" y="514350"/>
                  <a:pt x="718039" y="356089"/>
                  <a:pt x="826477" y="272562"/>
                </a:cubicBezTo>
                <a:cubicBezTo>
                  <a:pt x="934915" y="189035"/>
                  <a:pt x="980343" y="143608"/>
                  <a:pt x="1107831" y="105508"/>
                </a:cubicBezTo>
                <a:cubicBezTo>
                  <a:pt x="1235320" y="67408"/>
                  <a:pt x="1462454" y="61547"/>
                  <a:pt x="1591408" y="43962"/>
                </a:cubicBezTo>
                <a:cubicBezTo>
                  <a:pt x="1720362" y="26377"/>
                  <a:pt x="1800958" y="13188"/>
                  <a:pt x="1881554" y="0"/>
                </a:cubicBez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182502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8"/>
            <a:ext cx="8229600" cy="1143000"/>
          </a:xfrm>
        </p:spPr>
        <p:txBody>
          <a:bodyPr/>
          <a:lstStyle/>
          <a:p>
            <a:r>
              <a:rPr lang="en-US" sz="4000" dirty="0"/>
              <a:t>The Minor Third Construction</a:t>
            </a:r>
          </a:p>
        </p:txBody>
      </p:sp>
      <p:sp>
        <p:nvSpPr>
          <p:cNvPr id="3" name="Content Placeholder 2"/>
          <p:cNvSpPr>
            <a:spLocks noGrp="1"/>
          </p:cNvSpPr>
          <p:nvPr>
            <p:ph idx="1"/>
          </p:nvPr>
        </p:nvSpPr>
        <p:spPr>
          <a:xfrm>
            <a:off x="1554513" y="1600200"/>
            <a:ext cx="4297678" cy="822971"/>
          </a:xfrm>
        </p:spPr>
        <p:txBody>
          <a:bodyPr/>
          <a:lstStyle/>
          <a:p>
            <a:pPr marL="0" indent="0">
              <a:buNone/>
            </a:pPr>
            <a:r>
              <a:rPr lang="en-US" i="1" dirty="0"/>
              <a:t>“Good    Morning”</a:t>
            </a:r>
          </a:p>
        </p:txBody>
      </p:sp>
      <p:cxnSp>
        <p:nvCxnSpPr>
          <p:cNvPr id="5" name="Straight Connector 4"/>
          <p:cNvCxnSpPr/>
          <p:nvPr/>
        </p:nvCxnSpPr>
        <p:spPr bwMode="auto">
          <a:xfrm flipV="1">
            <a:off x="1828830" y="3424219"/>
            <a:ext cx="731512" cy="478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3383293" y="3977634"/>
            <a:ext cx="100582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606049"/>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00585"/>
            <a:ext cx="40233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33985"/>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214228" y="5017200"/>
            <a:ext cx="620683" cy="369332"/>
          </a:xfrm>
          <a:prstGeom prst="rect">
            <a:avLst/>
          </a:prstGeom>
          <a:noFill/>
        </p:spPr>
        <p:txBody>
          <a:bodyPr wrap="none" rtlCol="0">
            <a:spAutoFit/>
          </a:bodyPr>
          <a:lstStyle/>
          <a:p>
            <a:r>
              <a:rPr lang="en-US" dirty="0">
                <a:solidFill>
                  <a:srgbClr val="FFFFFF"/>
                </a:solidFill>
              </a:rPr>
              <a:t>time</a:t>
            </a:r>
          </a:p>
        </p:txBody>
      </p:sp>
      <p:sp>
        <p:nvSpPr>
          <p:cNvPr id="15" name="TextBox 14"/>
          <p:cNvSpPr txBox="1"/>
          <p:nvPr/>
        </p:nvSpPr>
        <p:spPr>
          <a:xfrm>
            <a:off x="359777" y="6372575"/>
            <a:ext cx="5716052" cy="369332"/>
          </a:xfrm>
          <a:prstGeom prst="rect">
            <a:avLst/>
          </a:prstGeom>
          <a:noFill/>
        </p:spPr>
        <p:txBody>
          <a:bodyPr wrap="none" rtlCol="0">
            <a:spAutoFit/>
          </a:bodyPr>
          <a:lstStyle/>
          <a:p>
            <a:r>
              <a:rPr lang="en-US" dirty="0">
                <a:solidFill>
                  <a:srgbClr val="FFFFFF"/>
                </a:solidFill>
              </a:rPr>
              <a:t>* minor-third pattern (Ladd 1978, Day-O’Connell 2013)</a:t>
            </a:r>
          </a:p>
        </p:txBody>
      </p:sp>
      <p:sp>
        <p:nvSpPr>
          <p:cNvPr id="29" name="Right Brace 28"/>
          <p:cNvSpPr/>
          <p:nvPr/>
        </p:nvSpPr>
        <p:spPr bwMode="auto">
          <a:xfrm>
            <a:off x="4520904" y="3424219"/>
            <a:ext cx="91439" cy="5534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0" name="TextBox 29"/>
          <p:cNvSpPr txBox="1"/>
          <p:nvPr/>
        </p:nvSpPr>
        <p:spPr>
          <a:xfrm>
            <a:off x="4590533" y="3515310"/>
            <a:ext cx="1627369" cy="369332"/>
          </a:xfrm>
          <a:prstGeom prst="rect">
            <a:avLst/>
          </a:prstGeom>
          <a:noFill/>
        </p:spPr>
        <p:txBody>
          <a:bodyPr wrap="none" rtlCol="0">
            <a:spAutoFit/>
          </a:bodyPr>
          <a:lstStyle/>
          <a:p>
            <a:r>
              <a:rPr lang="en-US" dirty="0">
                <a:solidFill>
                  <a:srgbClr val="FFFFFF"/>
                </a:solidFill>
              </a:rPr>
              <a:t>~ 3 semitones</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09144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solidFill>
                  <a:schemeClr val="tx1">
                    <a:lumMod val="50000"/>
                  </a:schemeClr>
                </a:solidFill>
              </a:rPr>
              <a:t>Temporal multistream configurations</a:t>
            </a:r>
          </a:p>
          <a:p>
            <a:pPr marL="457200" indent="-457200">
              <a:lnSpc>
                <a:spcPct val="150000"/>
              </a:lnSpc>
              <a:buFont typeface="+mj-lt"/>
              <a:buAutoNum type="arabicPeriod"/>
            </a:pPr>
            <a:r>
              <a:rPr lang="en-US" sz="2400"/>
              <a:t>Gradient</a:t>
            </a:r>
          </a:p>
          <a:p>
            <a:pPr marL="457200" indent="-457200">
              <a:lnSpc>
                <a:spcPct val="150000"/>
              </a:lnSpc>
              <a:buFont typeface="+mj-lt"/>
              <a:buAutoNum type="arabicPeriod"/>
            </a:pPr>
            <a:r>
              <a:rPr lang="en-US" sz="2400"/>
              <a:t>Flexible alignment with words </a:t>
            </a:r>
          </a:p>
          <a:p>
            <a:pPr marL="457200" indent="-457200">
              <a:lnSpc>
                <a:spcPct val="150000"/>
              </a:lnSpc>
              <a:buFont typeface="+mj-lt"/>
              <a:buAutoNum type="arabicPeriod"/>
            </a:pPr>
            <a:r>
              <a:rPr lang="en-US" sz="2400"/>
              <a:t>Direct form-function associations</a:t>
            </a:r>
          </a:p>
          <a:p>
            <a:pPr marL="457200" indent="-457200">
              <a:lnSpc>
                <a:spcPct val="150000"/>
              </a:lnSpc>
              <a:buFont typeface="+mj-lt"/>
              <a:buAutoNum type="arabicPeriod"/>
            </a:pPr>
            <a:r>
              <a:rPr lang="en-US" sz="2400"/>
              <a:t>Joint constructions </a:t>
            </a:r>
            <a:endParaRPr lang="en-US" sz="2000"/>
          </a:p>
          <a:p>
            <a:pPr marL="457200" indent="-457200">
              <a:lnSpc>
                <a:spcPct val="150000"/>
              </a:lnSpc>
              <a:buFont typeface="+mj-lt"/>
              <a:buAutoNum type="arabicPeriod"/>
            </a:pPr>
            <a:r>
              <a:rPr lang="en-US" sz="2400"/>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480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rgbClr val="FFFFCC"/>
                </a:solidFill>
              </a:rPr>
              <a:t>vs</a:t>
            </a:r>
            <a:r>
              <a:rPr lang="en-US" sz="2400" i="1" kern="0">
                <a:solidFill>
                  <a:srgbClr val="FFFF00"/>
                </a:solidFill>
              </a:rPr>
              <a:t> </a:t>
            </a:r>
            <a:r>
              <a:rPr lang="en-US" sz="2400" kern="0">
                <a:solidFill>
                  <a:srgbClr val="FFC000"/>
                </a:solidFill>
              </a:rPr>
              <a:t>binary / categorical </a:t>
            </a:r>
            <a:endParaRPr lang="en-US" sz="2000" kern="0">
              <a:solidFill>
                <a:srgbClr val="FFC000"/>
              </a:solidFill>
            </a:endParaRPr>
          </a:p>
          <a:p>
            <a:pPr marL="0" indent="0">
              <a:lnSpc>
                <a:spcPct val="150000"/>
              </a:lnSpc>
              <a:buNone/>
            </a:pPr>
            <a:r>
              <a:rPr lang="en-US" sz="2400" i="1" kern="0">
                <a:solidFill>
                  <a:srgbClr val="FFFFCC"/>
                </a:solidFill>
              </a:rPr>
              <a:t>vs</a:t>
            </a:r>
            <a:r>
              <a:rPr lang="en-US" sz="2400" i="1" kern="0">
                <a:solidFill>
                  <a:srgbClr val="FFFF00"/>
                </a:solidFill>
              </a:rPr>
              <a:t> </a:t>
            </a:r>
            <a:r>
              <a:rPr lang="en-US" sz="2400" kern="0">
                <a:solidFill>
                  <a:srgbClr val="FFC000"/>
                </a:solidFill>
              </a:rPr>
              <a:t>fixed alignment   </a:t>
            </a:r>
          </a:p>
          <a:p>
            <a:pPr marL="0" indent="0">
              <a:lnSpc>
                <a:spcPct val="150000"/>
              </a:lnSpc>
              <a:buNone/>
            </a:pPr>
            <a:r>
              <a:rPr lang="en-US" sz="2400" i="1" kern="0">
                <a:solidFill>
                  <a:srgbClr val="FFFFCC"/>
                </a:solidFill>
              </a:rPr>
              <a:t>vs</a:t>
            </a:r>
            <a:r>
              <a:rPr lang="en-US" sz="2400" i="1" kern="0">
                <a:solidFill>
                  <a:srgbClr val="FFFF00"/>
                </a:solidFill>
              </a:rPr>
              <a:t> </a:t>
            </a:r>
            <a:r>
              <a:rPr lang="en-US" sz="2400" kern="0">
                <a:solidFill>
                  <a:srgbClr val="FFC000"/>
                </a:solidFill>
              </a:rPr>
              <a:t>symbol-mediated</a:t>
            </a:r>
            <a:endParaRPr lang="en-US" sz="2400" i="1" kern="0">
              <a:solidFill>
                <a:srgbClr val="FFC000"/>
              </a:solidFill>
            </a:endParaRPr>
          </a:p>
          <a:p>
            <a:pPr marL="457200" indent="-457200">
              <a:lnSpc>
                <a:spcPct val="150000"/>
              </a:lnSpc>
              <a:buFont typeface="+mj-lt"/>
              <a:buAutoNum type="arabicPeriod"/>
            </a:pPr>
            <a:endParaRPr lang="en-US" sz="2400" kern="0">
              <a:solidFill>
                <a:srgbClr val="FFFF00"/>
              </a:solidFill>
            </a:endParaRPr>
          </a:p>
        </p:txBody>
      </p:sp>
    </p:spTree>
    <p:extLst>
      <p:ext uri="{BB962C8B-B14F-4D97-AF65-F5344CB8AC3E}">
        <p14:creationId xmlns:p14="http://schemas.microsoft.com/office/powerpoint/2010/main" val="22466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76207-9896-49ED-A5B6-17628F8AC8ED}"/>
              </a:ext>
            </a:extLst>
          </p:cNvPr>
          <p:cNvSpPr>
            <a:spLocks noGrp="1"/>
          </p:cNvSpPr>
          <p:nvPr>
            <p:ph type="title"/>
          </p:nvPr>
        </p:nvSpPr>
        <p:spPr>
          <a:xfrm>
            <a:off x="106532" y="-2218"/>
            <a:ext cx="8771138" cy="1143000"/>
          </a:xfrm>
        </p:spPr>
        <p:txBody>
          <a:bodyPr/>
          <a:lstStyle/>
          <a:p>
            <a:r>
              <a:rPr lang="en-US" sz="3600"/>
              <a:t>Turn Yield </a:t>
            </a:r>
          </a:p>
        </p:txBody>
      </p:sp>
      <p:sp>
        <p:nvSpPr>
          <p:cNvPr id="3" name="Content Placeholder 2">
            <a:extLst>
              <a:ext uri="{FF2B5EF4-FFF2-40B4-BE49-F238E27FC236}">
                <a16:creationId xmlns:a16="http://schemas.microsoft.com/office/drawing/2014/main" xmlns="" id="{6989FBD6-C8CD-4BB8-B41A-BA37949F8C11}"/>
              </a:ext>
            </a:extLst>
          </p:cNvPr>
          <p:cNvSpPr>
            <a:spLocks noGrp="1"/>
          </p:cNvSpPr>
          <p:nvPr>
            <p:ph idx="1"/>
          </p:nvPr>
        </p:nvSpPr>
        <p:spPr>
          <a:xfrm>
            <a:off x="361765" y="1189682"/>
            <a:ext cx="8420470" cy="4495800"/>
          </a:xfrm>
        </p:spPr>
        <p:txBody>
          <a:bodyPr/>
          <a:lstStyle/>
          <a:p>
            <a:pPr marL="0" indent="0">
              <a:buNone/>
            </a:pPr>
            <a:r>
              <a:rPr lang="en-US" sz="2400"/>
              <a:t>Configurations exist</a:t>
            </a: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r>
              <a:rPr lang="en-US" sz="2400"/>
              <a:t>But for predictions</a:t>
            </a:r>
          </a:p>
          <a:p>
            <a:pPr marL="457200" lvl="1" indent="0">
              <a:buNone/>
            </a:pPr>
            <a:r>
              <a:rPr lang="en-US" sz="2000"/>
              <a:t>(At each point in time, </a:t>
            </a:r>
          </a:p>
          <a:p>
            <a:pPr marL="457200" lvl="1" indent="0">
              <a:buNone/>
            </a:pPr>
            <a:r>
              <a:rPr lang="en-US" sz="2000"/>
              <a:t>predict future speech activity) </a:t>
            </a:r>
          </a:p>
          <a:p>
            <a:pPr lvl="1"/>
            <a:endParaRPr lang="en-US" sz="2000"/>
          </a:p>
          <a:p>
            <a:pPr marL="457200" lvl="1" indent="0">
              <a:buNone/>
            </a:pPr>
            <a:r>
              <a:rPr lang="en-US" sz="2000"/>
              <a:t>A LSTM model, on frame-level features</a:t>
            </a:r>
          </a:p>
          <a:p>
            <a:pPr marL="457200" lvl="1" indent="0">
              <a:buNone/>
            </a:pPr>
            <a:r>
              <a:rPr lang="en-US" sz="2000"/>
              <a:t>Outperformed crowdworkers in predicting turn shifts</a:t>
            </a:r>
          </a:p>
          <a:p>
            <a:pPr>
              <a:buFontTx/>
              <a:buChar char="-"/>
            </a:pPr>
            <a:endParaRPr lang="en-US" sz="2400"/>
          </a:p>
          <a:p>
            <a:endParaRPr lang="en-US" sz="1600"/>
          </a:p>
          <a:p>
            <a:endParaRPr lang="en-US" sz="1600"/>
          </a:p>
          <a:p>
            <a:endParaRPr lang="en-US" sz="2800"/>
          </a:p>
        </p:txBody>
      </p:sp>
      <p:grpSp>
        <p:nvGrpSpPr>
          <p:cNvPr id="7" name="Group 6">
            <a:extLst>
              <a:ext uri="{FF2B5EF4-FFF2-40B4-BE49-F238E27FC236}">
                <a16:creationId xmlns:a16="http://schemas.microsoft.com/office/drawing/2014/main" xmlns="" id="{2D46C1D5-D43F-4431-B61A-163C0E31BFB9}"/>
              </a:ext>
            </a:extLst>
          </p:cNvPr>
          <p:cNvGrpSpPr/>
          <p:nvPr/>
        </p:nvGrpSpPr>
        <p:grpSpPr>
          <a:xfrm>
            <a:off x="4314550" y="1189682"/>
            <a:ext cx="4403324" cy="2521258"/>
            <a:chOff x="1429305" y="1819922"/>
            <a:chExt cx="4403324" cy="2521258"/>
          </a:xfrm>
        </p:grpSpPr>
        <p:pic>
          <p:nvPicPr>
            <p:cNvPr id="5" name="Picture 4">
              <a:extLst>
                <a:ext uri="{FF2B5EF4-FFF2-40B4-BE49-F238E27FC236}">
                  <a16:creationId xmlns:a16="http://schemas.microsoft.com/office/drawing/2014/main" xmlns="" id="{29CBEED5-F9C3-4949-BF2C-A0FA304750D1}"/>
                </a:ext>
              </a:extLst>
            </p:cNvPr>
            <p:cNvPicPr>
              <a:picLocks noChangeAspect="1"/>
            </p:cNvPicPr>
            <p:nvPr/>
          </p:nvPicPr>
          <p:blipFill rotWithShape="1">
            <a:blip r:embed="rId2"/>
            <a:srcRect l="15632" t="26484" r="36214" b="46399"/>
            <a:stretch/>
          </p:blipFill>
          <p:spPr>
            <a:xfrm>
              <a:off x="1429305" y="1819922"/>
              <a:ext cx="4403324" cy="1855433"/>
            </a:xfrm>
            <a:prstGeom prst="rect">
              <a:avLst/>
            </a:prstGeom>
          </p:spPr>
        </p:pic>
        <p:pic>
          <p:nvPicPr>
            <p:cNvPr id="6" name="Picture 5">
              <a:extLst>
                <a:ext uri="{FF2B5EF4-FFF2-40B4-BE49-F238E27FC236}">
                  <a16:creationId xmlns:a16="http://schemas.microsoft.com/office/drawing/2014/main" xmlns="" id="{950972C3-C406-4481-ACEC-DD32E2C643CA}"/>
                </a:ext>
              </a:extLst>
            </p:cNvPr>
            <p:cNvPicPr>
              <a:picLocks noChangeAspect="1"/>
            </p:cNvPicPr>
            <p:nvPr/>
          </p:nvPicPr>
          <p:blipFill rotWithShape="1">
            <a:blip r:embed="rId2"/>
            <a:srcRect l="15535" t="75896" r="36310" b="14373"/>
            <a:stretch/>
          </p:blipFill>
          <p:spPr>
            <a:xfrm>
              <a:off x="1429305" y="3675355"/>
              <a:ext cx="4403324" cy="665825"/>
            </a:xfrm>
            <a:prstGeom prst="rect">
              <a:avLst/>
            </a:prstGeom>
          </p:spPr>
        </p:pic>
      </p:grpSp>
      <p:sp>
        <p:nvSpPr>
          <p:cNvPr id="8" name="TextBox 7">
            <a:extLst>
              <a:ext uri="{FF2B5EF4-FFF2-40B4-BE49-F238E27FC236}">
                <a16:creationId xmlns:a16="http://schemas.microsoft.com/office/drawing/2014/main" xmlns="" id="{DDCABB5B-DC16-4A6F-B857-A65A5BF66126}"/>
              </a:ext>
            </a:extLst>
          </p:cNvPr>
          <p:cNvSpPr txBox="1"/>
          <p:nvPr/>
        </p:nvSpPr>
        <p:spPr>
          <a:xfrm>
            <a:off x="361765" y="6473952"/>
            <a:ext cx="3209544" cy="261610"/>
          </a:xfrm>
          <a:prstGeom prst="rect">
            <a:avLst/>
          </a:prstGeom>
          <a:noFill/>
        </p:spPr>
        <p:txBody>
          <a:bodyPr wrap="square" rtlCol="0">
            <a:spAutoFit/>
          </a:bodyPr>
          <a:lstStyle/>
          <a:p>
            <a:r>
              <a:rPr lang="en-US" sz="1100"/>
              <a:t>Ward (2019), Skantze (2017)</a:t>
            </a:r>
          </a:p>
        </p:txBody>
      </p:sp>
      <p:sp>
        <p:nvSpPr>
          <p:cNvPr id="9" name="TextBox 8">
            <a:extLst>
              <a:ext uri="{FF2B5EF4-FFF2-40B4-BE49-F238E27FC236}">
                <a16:creationId xmlns:a16="http://schemas.microsoft.com/office/drawing/2014/main" xmlns="" id="{1D4F9337-05AC-4824-A020-FBA67BBFBE48}"/>
              </a:ext>
            </a:extLst>
          </p:cNvPr>
          <p:cNvSpPr txBox="1"/>
          <p:nvPr/>
        </p:nvSpPr>
        <p:spPr>
          <a:xfrm>
            <a:off x="4996620" y="3759840"/>
            <a:ext cx="3881050" cy="307777"/>
          </a:xfrm>
          <a:prstGeom prst="rect">
            <a:avLst/>
          </a:prstGeom>
          <a:noFill/>
        </p:spPr>
        <p:txBody>
          <a:bodyPr wrap="square" rtlCol="0">
            <a:spAutoFit/>
          </a:bodyPr>
          <a:lstStyle/>
          <a:p>
            <a:r>
              <a:rPr lang="en-US" sz="1400">
                <a:latin typeface="Calibri" panose="020F0502020204030204" pitchFamily="34" charset="0"/>
                <a:cs typeface="Calibri" panose="020F0502020204030204" pitchFamily="34" charset="0"/>
              </a:rPr>
              <a:t>The most common turn-yield configuration </a:t>
            </a:r>
          </a:p>
        </p:txBody>
      </p:sp>
    </p:spTree>
    <p:extLst>
      <p:ext uri="{BB962C8B-B14F-4D97-AF65-F5344CB8AC3E}">
        <p14:creationId xmlns:p14="http://schemas.microsoft.com/office/powerpoint/2010/main" val="409151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Effect transition="in" filter="fade">
                                      <p:cBhvr>
                                        <p:cTn id="1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07" y="46568"/>
            <a:ext cx="8229600" cy="1143000"/>
          </a:xfrm>
        </p:spPr>
        <p:txBody>
          <a:bodyPr/>
          <a:lstStyle/>
          <a:p>
            <a:r>
              <a:rPr lang="en-US" sz="4000" dirty="0"/>
              <a:t>Some Uses</a:t>
            </a:r>
          </a:p>
        </p:txBody>
      </p:sp>
      <p:sp>
        <p:nvSpPr>
          <p:cNvPr id="3" name="Content Placeholder 2"/>
          <p:cNvSpPr>
            <a:spLocks noGrp="1"/>
          </p:cNvSpPr>
          <p:nvPr>
            <p:ph idx="1"/>
          </p:nvPr>
        </p:nvSpPr>
        <p:spPr>
          <a:xfrm>
            <a:off x="640033" y="1600200"/>
            <a:ext cx="8229600" cy="3984171"/>
          </a:xfrm>
        </p:spPr>
        <p:txBody>
          <a:bodyPr numCol="2"/>
          <a:lstStyle/>
          <a:p>
            <a:r>
              <a:rPr lang="en-US" sz="2200" dirty="0"/>
              <a:t>good morning</a:t>
            </a:r>
          </a:p>
          <a:p>
            <a:r>
              <a:rPr lang="en-US" sz="2200" dirty="0"/>
              <a:t>hang on </a:t>
            </a:r>
          </a:p>
          <a:p>
            <a:r>
              <a:rPr lang="en-US" sz="2200" dirty="0">
                <a:solidFill>
                  <a:schemeClr val="accent4">
                    <a:lumMod val="50000"/>
                  </a:schemeClr>
                </a:solidFill>
              </a:rPr>
              <a:t>excuse me </a:t>
            </a:r>
          </a:p>
          <a:p>
            <a:r>
              <a:rPr lang="en-US" sz="2200" dirty="0">
                <a:solidFill>
                  <a:schemeClr val="accent4">
                    <a:lumMod val="50000"/>
                  </a:schemeClr>
                </a:solidFill>
              </a:rPr>
              <a:t>ding-dong </a:t>
            </a:r>
          </a:p>
          <a:p>
            <a:r>
              <a:rPr lang="en-US" sz="2200" dirty="0">
                <a:solidFill>
                  <a:schemeClr val="accent4">
                    <a:lumMod val="50000"/>
                  </a:schemeClr>
                </a:solidFill>
              </a:rPr>
              <a:t>knock-knock</a:t>
            </a:r>
          </a:p>
          <a:p>
            <a:r>
              <a:rPr lang="en-US" sz="2200" dirty="0">
                <a:solidFill>
                  <a:schemeClr val="accent4">
                    <a:lumMod val="50000"/>
                  </a:schemeClr>
                </a:solidFill>
              </a:rPr>
              <a:t>Marco Polo</a:t>
            </a:r>
          </a:p>
          <a:p>
            <a:r>
              <a:rPr lang="en-US" sz="2200" dirty="0" err="1"/>
              <a:t>uhn</a:t>
            </a:r>
            <a:r>
              <a:rPr lang="en-US" sz="2200" dirty="0"/>
              <a:t>-uh</a:t>
            </a:r>
          </a:p>
          <a:p>
            <a:r>
              <a:rPr lang="en-US" sz="2200" dirty="0"/>
              <a:t>down in front please</a:t>
            </a:r>
          </a:p>
          <a:p>
            <a:endParaRPr lang="en-US" sz="2200" dirty="0"/>
          </a:p>
          <a:p>
            <a:endParaRPr lang="en-US" sz="2200" dirty="0"/>
          </a:p>
        </p:txBody>
      </p:sp>
      <p:sp>
        <p:nvSpPr>
          <p:cNvPr id="7" name="Content Placeholder 2"/>
          <p:cNvSpPr txBox="1">
            <a:spLocks/>
          </p:cNvSpPr>
          <p:nvPr/>
        </p:nvSpPr>
        <p:spPr bwMode="auto">
          <a:xfrm>
            <a:off x="4902109" y="1600200"/>
            <a:ext cx="3115538" cy="40635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r>
              <a:rPr lang="en-US" sz="2200" kern="0" dirty="0">
                <a:solidFill>
                  <a:schemeClr val="accent4">
                    <a:lumMod val="50000"/>
                  </a:schemeClr>
                </a:solidFill>
              </a:rPr>
              <a:t>Johnny</a:t>
            </a:r>
          </a:p>
          <a:p>
            <a:r>
              <a:rPr lang="en-US" sz="2200" kern="0" dirty="0"/>
              <a:t>peek-a-boo</a:t>
            </a:r>
          </a:p>
          <a:p>
            <a:endParaRPr lang="en-US" sz="2200" kern="0" dirty="0"/>
          </a:p>
          <a:p>
            <a:endParaRPr lang="en-US" sz="2200" kern="0" dirty="0"/>
          </a:p>
          <a:p>
            <a:pPr marL="0" indent="0">
              <a:buFontTx/>
              <a:buNone/>
            </a:pPr>
            <a:endParaRPr lang="en-US" sz="2200" kern="0" dirty="0"/>
          </a:p>
          <a:p>
            <a:endParaRPr lang="en-US" sz="2200" kern="0" dirty="0"/>
          </a:p>
          <a:p>
            <a:pPr marL="0" indent="0">
              <a:buFontTx/>
              <a:buNone/>
            </a:pPr>
            <a:endParaRPr lang="en-US" sz="2200" kern="0" dirty="0"/>
          </a:p>
          <a:p>
            <a:endParaRPr lang="en-US" sz="2200" kern="0" dirty="0"/>
          </a:p>
          <a:p>
            <a:r>
              <a:rPr lang="en-US" sz="2200" kern="0" dirty="0" err="1">
                <a:solidFill>
                  <a:schemeClr val="accent4">
                    <a:lumMod val="50000"/>
                  </a:schemeClr>
                </a:solidFill>
              </a:rPr>
              <a:t>ku</a:t>
            </a:r>
            <a:r>
              <a:rPr lang="en-US" sz="2200" kern="0" dirty="0">
                <a:solidFill>
                  <a:schemeClr val="accent4">
                    <a:lumMod val="50000"/>
                  </a:schemeClr>
                </a:solidFill>
              </a:rPr>
              <a:t>-</a:t>
            </a:r>
            <a:r>
              <a:rPr lang="en-US" sz="2200" kern="0" dirty="0" err="1">
                <a:solidFill>
                  <a:schemeClr val="accent4">
                    <a:lumMod val="50000"/>
                  </a:schemeClr>
                </a:solidFill>
              </a:rPr>
              <a:t>kuck</a:t>
            </a:r>
            <a:r>
              <a:rPr lang="en-US" sz="2200" kern="0" dirty="0">
                <a:solidFill>
                  <a:schemeClr val="accent4">
                    <a:lumMod val="50000"/>
                  </a:schemeClr>
                </a:solidFill>
              </a:rPr>
              <a:t>-da</a:t>
            </a:r>
          </a:p>
          <a:p>
            <a:endParaRPr lang="en-US" sz="2200" kern="0" dirty="0"/>
          </a:p>
        </p:txBody>
      </p:sp>
    </p:spTree>
    <p:extLst>
      <p:ext uri="{BB962C8B-B14F-4D97-AF65-F5344CB8AC3E}">
        <p14:creationId xmlns:p14="http://schemas.microsoft.com/office/powerpoint/2010/main" val="399022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8"/>
            <a:ext cx="8229600" cy="1143000"/>
          </a:xfrm>
        </p:spPr>
        <p:txBody>
          <a:bodyPr/>
          <a:lstStyle/>
          <a:p>
            <a:r>
              <a:rPr lang="en-US" sz="4000" dirty="0"/>
              <a:t>The Minor Third Construction</a:t>
            </a:r>
          </a:p>
        </p:txBody>
      </p:sp>
      <p:sp>
        <p:nvSpPr>
          <p:cNvPr id="3" name="Content Placeholder 2"/>
          <p:cNvSpPr>
            <a:spLocks noGrp="1"/>
          </p:cNvSpPr>
          <p:nvPr>
            <p:ph idx="1"/>
          </p:nvPr>
        </p:nvSpPr>
        <p:spPr>
          <a:xfrm>
            <a:off x="1554513" y="1600200"/>
            <a:ext cx="4297678" cy="822971"/>
          </a:xfrm>
        </p:spPr>
        <p:txBody>
          <a:bodyPr/>
          <a:lstStyle/>
          <a:p>
            <a:pPr marL="0" indent="0">
              <a:buNone/>
            </a:pPr>
            <a:r>
              <a:rPr lang="en-US" i="1" dirty="0"/>
              <a:t>“Good    Morning”</a:t>
            </a:r>
          </a:p>
        </p:txBody>
      </p:sp>
      <p:cxnSp>
        <p:nvCxnSpPr>
          <p:cNvPr id="5" name="Straight Connector 4"/>
          <p:cNvCxnSpPr/>
          <p:nvPr/>
        </p:nvCxnSpPr>
        <p:spPr bwMode="auto">
          <a:xfrm flipV="1">
            <a:off x="1828830" y="3424219"/>
            <a:ext cx="731512" cy="478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3383293" y="3977634"/>
            <a:ext cx="100582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606049"/>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00585"/>
            <a:ext cx="40233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33985"/>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214228" y="5017200"/>
            <a:ext cx="620683" cy="369332"/>
          </a:xfrm>
          <a:prstGeom prst="rect">
            <a:avLst/>
          </a:prstGeom>
          <a:noFill/>
        </p:spPr>
        <p:txBody>
          <a:bodyPr wrap="none" rtlCol="0">
            <a:spAutoFit/>
          </a:bodyPr>
          <a:lstStyle/>
          <a:p>
            <a:r>
              <a:rPr lang="en-US" dirty="0">
                <a:solidFill>
                  <a:srgbClr val="FFFFFF"/>
                </a:solidFill>
              </a:rPr>
              <a:t>time</a:t>
            </a:r>
          </a:p>
        </p:txBody>
      </p:sp>
      <p:sp>
        <p:nvSpPr>
          <p:cNvPr id="15" name="TextBox 14"/>
          <p:cNvSpPr txBox="1"/>
          <p:nvPr/>
        </p:nvSpPr>
        <p:spPr>
          <a:xfrm>
            <a:off x="359777" y="6372575"/>
            <a:ext cx="5716052" cy="369332"/>
          </a:xfrm>
          <a:prstGeom prst="rect">
            <a:avLst/>
          </a:prstGeom>
          <a:noFill/>
        </p:spPr>
        <p:txBody>
          <a:bodyPr wrap="none" rtlCol="0">
            <a:spAutoFit/>
          </a:bodyPr>
          <a:lstStyle/>
          <a:p>
            <a:r>
              <a:rPr lang="en-US" dirty="0">
                <a:solidFill>
                  <a:srgbClr val="FFFFFF"/>
                </a:solidFill>
              </a:rPr>
              <a:t>* minor-third pattern (Ladd 1978, Day-O’Connell 2013)</a:t>
            </a:r>
          </a:p>
        </p:txBody>
      </p:sp>
      <p:sp>
        <p:nvSpPr>
          <p:cNvPr id="29" name="Right Brace 28"/>
          <p:cNvSpPr/>
          <p:nvPr/>
        </p:nvSpPr>
        <p:spPr bwMode="auto">
          <a:xfrm>
            <a:off x="4520904" y="3424219"/>
            <a:ext cx="91439" cy="5534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0" name="TextBox 29"/>
          <p:cNvSpPr txBox="1"/>
          <p:nvPr/>
        </p:nvSpPr>
        <p:spPr>
          <a:xfrm>
            <a:off x="4590533" y="3515310"/>
            <a:ext cx="1627369" cy="369332"/>
          </a:xfrm>
          <a:prstGeom prst="rect">
            <a:avLst/>
          </a:prstGeom>
          <a:noFill/>
        </p:spPr>
        <p:txBody>
          <a:bodyPr wrap="none" rtlCol="0">
            <a:spAutoFit/>
          </a:bodyPr>
          <a:lstStyle/>
          <a:p>
            <a:r>
              <a:rPr lang="en-US" dirty="0">
                <a:solidFill>
                  <a:srgbClr val="FFFFFF"/>
                </a:solidFill>
              </a:rPr>
              <a:t>~ 3 semitones</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383840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8"/>
            <a:ext cx="8229600" cy="1143000"/>
          </a:xfrm>
        </p:spPr>
        <p:txBody>
          <a:bodyPr/>
          <a:lstStyle/>
          <a:p>
            <a:r>
              <a:rPr lang="en-US" sz="4000" dirty="0"/>
              <a:t>Constructions are Rich</a:t>
            </a:r>
          </a:p>
        </p:txBody>
      </p:sp>
      <p:sp>
        <p:nvSpPr>
          <p:cNvPr id="3" name="Content Placeholder 2"/>
          <p:cNvSpPr>
            <a:spLocks noGrp="1"/>
          </p:cNvSpPr>
          <p:nvPr>
            <p:ph idx="1"/>
          </p:nvPr>
        </p:nvSpPr>
        <p:spPr>
          <a:xfrm>
            <a:off x="1554513" y="1600200"/>
            <a:ext cx="4297678" cy="822971"/>
          </a:xfrm>
        </p:spPr>
        <p:txBody>
          <a:bodyPr/>
          <a:lstStyle/>
          <a:p>
            <a:pPr marL="0" indent="0">
              <a:buNone/>
            </a:pPr>
            <a:r>
              <a:rPr lang="en-US" i="1" dirty="0"/>
              <a:t>“Good    Morning”</a:t>
            </a:r>
          </a:p>
        </p:txBody>
      </p:sp>
      <p:cxnSp>
        <p:nvCxnSpPr>
          <p:cNvPr id="5" name="Straight Connector 4"/>
          <p:cNvCxnSpPr/>
          <p:nvPr/>
        </p:nvCxnSpPr>
        <p:spPr bwMode="auto">
          <a:xfrm flipV="1">
            <a:off x="1828830" y="3424219"/>
            <a:ext cx="731512" cy="478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3383293" y="3977634"/>
            <a:ext cx="100582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606049"/>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00585"/>
            <a:ext cx="40233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33985"/>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214228" y="5017200"/>
            <a:ext cx="620683" cy="369332"/>
          </a:xfrm>
          <a:prstGeom prst="rect">
            <a:avLst/>
          </a:prstGeom>
          <a:noFill/>
        </p:spPr>
        <p:txBody>
          <a:bodyPr wrap="none" rtlCol="0">
            <a:spAutoFit/>
          </a:bodyPr>
          <a:lstStyle/>
          <a:p>
            <a:r>
              <a:rPr lang="en-US" dirty="0">
                <a:solidFill>
                  <a:srgbClr val="FFFFFF"/>
                </a:solidFill>
              </a:rPr>
              <a:t>time</a:t>
            </a:r>
          </a:p>
        </p:txBody>
      </p:sp>
      <p:sp>
        <p:nvSpPr>
          <p:cNvPr id="15" name="TextBox 14"/>
          <p:cNvSpPr txBox="1"/>
          <p:nvPr/>
        </p:nvSpPr>
        <p:spPr>
          <a:xfrm>
            <a:off x="359777" y="6372575"/>
            <a:ext cx="5716052" cy="369332"/>
          </a:xfrm>
          <a:prstGeom prst="rect">
            <a:avLst/>
          </a:prstGeom>
          <a:noFill/>
        </p:spPr>
        <p:txBody>
          <a:bodyPr wrap="none" rtlCol="0">
            <a:spAutoFit/>
          </a:bodyPr>
          <a:lstStyle/>
          <a:p>
            <a:r>
              <a:rPr lang="en-US" dirty="0">
                <a:solidFill>
                  <a:srgbClr val="FFFFFF"/>
                </a:solidFill>
              </a:rPr>
              <a:t>* minor-third pattern (Ladd 1978, Day-O’Connell 2013)</a:t>
            </a:r>
          </a:p>
        </p:txBody>
      </p:sp>
      <p:sp>
        <p:nvSpPr>
          <p:cNvPr id="21" name="TextBox 20"/>
          <p:cNvSpPr txBox="1"/>
          <p:nvPr/>
        </p:nvSpPr>
        <p:spPr>
          <a:xfrm>
            <a:off x="1463074" y="4069073"/>
            <a:ext cx="2435282" cy="646331"/>
          </a:xfrm>
          <a:prstGeom prst="rect">
            <a:avLst/>
          </a:prstGeom>
          <a:noFill/>
        </p:spPr>
        <p:txBody>
          <a:bodyPr wrap="none" rtlCol="0">
            <a:spAutoFit/>
          </a:bodyPr>
          <a:lstStyle/>
          <a:p>
            <a:r>
              <a:rPr lang="en-US" dirty="0">
                <a:solidFill>
                  <a:srgbClr val="FFFFFF"/>
                </a:solidFill>
              </a:rPr>
              <a:t>flat</a:t>
            </a:r>
          </a:p>
          <a:p>
            <a:r>
              <a:rPr lang="en-US" dirty="0">
                <a:solidFill>
                  <a:srgbClr val="FFFFFF"/>
                </a:solidFill>
              </a:rPr>
              <a:t>lengthened (300ms +)</a:t>
            </a:r>
          </a:p>
        </p:txBody>
      </p:sp>
      <p:sp>
        <p:nvSpPr>
          <p:cNvPr id="22" name="TextBox 21"/>
          <p:cNvSpPr txBox="1"/>
          <p:nvPr/>
        </p:nvSpPr>
        <p:spPr>
          <a:xfrm>
            <a:off x="2739205" y="2479948"/>
            <a:ext cx="2435282" cy="646331"/>
          </a:xfrm>
          <a:prstGeom prst="rect">
            <a:avLst/>
          </a:prstGeom>
          <a:noFill/>
        </p:spPr>
        <p:txBody>
          <a:bodyPr wrap="none" rtlCol="0">
            <a:spAutoFit/>
          </a:bodyPr>
          <a:lstStyle/>
          <a:p>
            <a:r>
              <a:rPr lang="en-US" dirty="0">
                <a:solidFill>
                  <a:srgbClr val="FFFFFF"/>
                </a:solidFill>
              </a:rPr>
              <a:t>flat</a:t>
            </a:r>
          </a:p>
          <a:p>
            <a:r>
              <a:rPr lang="en-US" dirty="0">
                <a:solidFill>
                  <a:srgbClr val="FFFFFF"/>
                </a:solidFill>
              </a:rPr>
              <a:t>lengthened (200ms +)</a:t>
            </a:r>
          </a:p>
        </p:txBody>
      </p:sp>
      <p:cxnSp>
        <p:nvCxnSpPr>
          <p:cNvPr id="24" name="Straight Connector 23"/>
          <p:cNvCxnSpPr>
            <a:stCxn id="22" idx="1"/>
          </p:cNvCxnSpPr>
          <p:nvPr/>
        </p:nvCxnSpPr>
        <p:spPr bwMode="auto">
          <a:xfrm flipH="1">
            <a:off x="2211372" y="2803114"/>
            <a:ext cx="527833" cy="43988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flipV="1">
            <a:off x="3474732" y="4069073"/>
            <a:ext cx="274317" cy="27431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Right Brace 28"/>
          <p:cNvSpPr/>
          <p:nvPr/>
        </p:nvSpPr>
        <p:spPr bwMode="auto">
          <a:xfrm>
            <a:off x="4520904" y="3424219"/>
            <a:ext cx="91439" cy="5534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0" name="TextBox 29"/>
          <p:cNvSpPr txBox="1"/>
          <p:nvPr/>
        </p:nvSpPr>
        <p:spPr>
          <a:xfrm>
            <a:off x="4590533" y="3515310"/>
            <a:ext cx="1627369" cy="369332"/>
          </a:xfrm>
          <a:prstGeom prst="rect">
            <a:avLst/>
          </a:prstGeom>
          <a:noFill/>
        </p:spPr>
        <p:txBody>
          <a:bodyPr wrap="none" rtlCol="0">
            <a:spAutoFit/>
          </a:bodyPr>
          <a:lstStyle/>
          <a:p>
            <a:r>
              <a:rPr lang="en-US" dirty="0">
                <a:solidFill>
                  <a:srgbClr val="FFFFFF"/>
                </a:solidFill>
              </a:rPr>
              <a:t>~ 3 semitones</a:t>
            </a:r>
          </a:p>
        </p:txBody>
      </p:sp>
      <p:sp>
        <p:nvSpPr>
          <p:cNvPr id="32" name="TextBox 31"/>
          <p:cNvSpPr txBox="1"/>
          <p:nvPr/>
        </p:nvSpPr>
        <p:spPr>
          <a:xfrm>
            <a:off x="6111220" y="1853647"/>
            <a:ext cx="2653290" cy="258532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solidFill>
                  <a:srgbClr val="FFFFFF"/>
                </a:solidFill>
              </a:rPr>
              <a:t>loud</a:t>
            </a:r>
          </a:p>
          <a:p>
            <a:pPr marL="285750" indent="-285750">
              <a:lnSpc>
                <a:spcPct val="150000"/>
              </a:lnSpc>
              <a:buFont typeface="Arial" panose="020B0604020202020204" pitchFamily="34" charset="0"/>
              <a:buChar char="•"/>
            </a:pPr>
            <a:r>
              <a:rPr lang="en-US" dirty="0">
                <a:solidFill>
                  <a:srgbClr val="FFFFFF"/>
                </a:solidFill>
              </a:rPr>
              <a:t>clear (modal voice)</a:t>
            </a:r>
          </a:p>
          <a:p>
            <a:pPr marL="285750" indent="-285750">
              <a:lnSpc>
                <a:spcPct val="150000"/>
              </a:lnSpc>
              <a:buFont typeface="Arial" panose="020B0604020202020204" pitchFamily="34" charset="0"/>
              <a:buChar char="•"/>
            </a:pPr>
            <a:r>
              <a:rPr lang="en-US" dirty="0">
                <a:solidFill>
                  <a:srgbClr val="FFFFFF"/>
                </a:solidFill>
              </a:rPr>
              <a:t>not low in pitch range</a:t>
            </a:r>
          </a:p>
          <a:p>
            <a:pPr marL="285750" indent="-285750">
              <a:lnSpc>
                <a:spcPct val="150000"/>
              </a:lnSpc>
              <a:buFont typeface="Arial" panose="020B0604020202020204" pitchFamily="34" charset="0"/>
              <a:buChar char="•"/>
            </a:pPr>
            <a:r>
              <a:rPr lang="en-US" dirty="0">
                <a:solidFill>
                  <a:srgbClr val="FFFFFF"/>
                </a:solidFill>
              </a:rPr>
              <a:t>preceded by silence</a:t>
            </a:r>
          </a:p>
          <a:p>
            <a:pPr marL="285750" indent="-285750">
              <a:lnSpc>
                <a:spcPct val="150000"/>
              </a:lnSpc>
              <a:buFont typeface="Arial" panose="020B0604020202020204" pitchFamily="34" charset="0"/>
              <a:buChar char="•"/>
            </a:pPr>
            <a:endParaRPr lang="en-US" dirty="0">
              <a:solidFill>
                <a:srgbClr val="FFFFFF"/>
              </a:solidFill>
            </a:endParaRPr>
          </a:p>
          <a:p>
            <a:pPr marL="285750" indent="-285750">
              <a:lnSpc>
                <a:spcPct val="150000"/>
              </a:lnSpc>
              <a:buFont typeface="Arial" panose="020B0604020202020204" pitchFamily="34" charset="0"/>
              <a:buChar char="•"/>
            </a:pPr>
            <a:endParaRPr lang="en-US" dirty="0">
              <a:solidFill>
                <a:srgbClr val="FFFFFF"/>
              </a:solidFill>
            </a:endParaRP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17879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Much More than Just intonation!</a:t>
            </a:r>
          </a:p>
        </p:txBody>
      </p:sp>
      <p:sp>
        <p:nvSpPr>
          <p:cNvPr id="3" name="Content Placeholder 2"/>
          <p:cNvSpPr>
            <a:spLocks noGrp="1"/>
          </p:cNvSpPr>
          <p:nvPr>
            <p:ph idx="1"/>
          </p:nvPr>
        </p:nvSpPr>
        <p:spPr>
          <a:xfrm>
            <a:off x="457199" y="1600200"/>
            <a:ext cx="8558982" cy="4230329"/>
          </a:xfrm>
        </p:spPr>
        <p:txBody>
          <a:bodyPr numCol="2"/>
          <a:lstStyle/>
          <a:p>
            <a:pPr marL="514350" indent="-514350">
              <a:buAutoNum type="arabicPeriod"/>
            </a:pPr>
            <a:r>
              <a:rPr lang="en-US" sz="2400" dirty="0"/>
              <a:t>Flat in pitch</a:t>
            </a:r>
          </a:p>
          <a:p>
            <a:pPr marL="514350" indent="-514350">
              <a:buAutoNum type="arabicPeriod"/>
            </a:pPr>
            <a:r>
              <a:rPr lang="en-US" sz="2400" dirty="0"/>
              <a:t>Lengthened</a:t>
            </a:r>
          </a:p>
          <a:p>
            <a:pPr marL="514350" indent="-514350">
              <a:buAutoNum type="arabicPeriod"/>
            </a:pPr>
            <a:r>
              <a:rPr lang="en-US" sz="2400" dirty="0"/>
              <a:t>Pitch drop </a:t>
            </a:r>
          </a:p>
          <a:p>
            <a:pPr marL="400050" lvl="1" indent="0">
              <a:buNone/>
            </a:pPr>
            <a:r>
              <a:rPr lang="en-US" sz="2000" dirty="0"/>
              <a:t>a. small, </a:t>
            </a:r>
          </a:p>
          <a:p>
            <a:pPr marL="400050" lvl="1" indent="0">
              <a:buNone/>
            </a:pPr>
            <a:r>
              <a:rPr lang="en-US" sz="2000" dirty="0"/>
              <a:t>b. consistent-</a:t>
            </a:r>
            <a:r>
              <a:rPr lang="en-US" sz="2000" dirty="0" err="1"/>
              <a:t>ish</a:t>
            </a:r>
            <a:endParaRPr lang="en-US" sz="2000" dirty="0"/>
          </a:p>
          <a:p>
            <a:pPr marL="514350" indent="-514350">
              <a:buAutoNum type="arabicPeriod"/>
            </a:pPr>
            <a:r>
              <a:rPr lang="en-US" sz="2400" dirty="0"/>
              <a:t>High in pitch</a:t>
            </a:r>
          </a:p>
          <a:p>
            <a:pPr marL="514350" indent="-514350">
              <a:buAutoNum type="arabicPeriod"/>
            </a:pPr>
            <a:r>
              <a:rPr lang="en-US" sz="2400" dirty="0"/>
              <a:t>Even in intensity</a:t>
            </a:r>
          </a:p>
          <a:p>
            <a:pPr marL="514350" indent="-514350">
              <a:buAutoNum type="arabicPeriod"/>
            </a:pPr>
            <a:r>
              <a:rPr lang="en-US" sz="2400" dirty="0"/>
              <a:t>High in </a:t>
            </a:r>
            <a:r>
              <a:rPr lang="en-US" sz="2400" dirty="0" err="1"/>
              <a:t>harmonicity</a:t>
            </a:r>
            <a:endParaRPr lang="en-US" sz="2400" dirty="0"/>
          </a:p>
          <a:p>
            <a:pPr marL="514350" indent="-514350">
              <a:buAutoNum type="arabicPeriod"/>
            </a:pPr>
            <a:r>
              <a:rPr lang="en-US" sz="2400" dirty="0"/>
              <a:t>Loud</a:t>
            </a:r>
          </a:p>
          <a:p>
            <a:pPr marL="514350" indent="-514350">
              <a:buAutoNum type="arabicPeriod"/>
            </a:pPr>
            <a:r>
              <a:rPr lang="en-US" sz="2400" dirty="0"/>
              <a:t>Flat on lead-in too</a:t>
            </a:r>
          </a:p>
          <a:p>
            <a:pPr marL="514350" indent="-514350">
              <a:buAutoNum type="arabicPeriod"/>
            </a:pPr>
            <a:endParaRPr lang="en-US" sz="2400" dirty="0"/>
          </a:p>
          <a:p>
            <a:pPr marL="514350" indent="-514350">
              <a:buAutoNum type="arabicPeriod"/>
            </a:pPr>
            <a:r>
              <a:rPr lang="en-US" sz="2400" dirty="0"/>
              <a:t>Second syllable</a:t>
            </a:r>
          </a:p>
          <a:p>
            <a:pPr marL="914400" lvl="1" indent="-514350">
              <a:buAutoNum type="alphaLcPeriod"/>
            </a:pPr>
            <a:r>
              <a:rPr lang="en-US" sz="2000" dirty="0"/>
              <a:t>Less flat</a:t>
            </a:r>
          </a:p>
          <a:p>
            <a:pPr marL="914400" lvl="1" indent="-514350">
              <a:buAutoNum type="alphaLcPeriod"/>
            </a:pPr>
            <a:r>
              <a:rPr lang="en-US" sz="2000" dirty="0"/>
              <a:t>Longer</a:t>
            </a:r>
          </a:p>
          <a:p>
            <a:pPr marL="914400" lvl="1" indent="-514350">
              <a:buAutoNum type="alphaLcPeriod"/>
            </a:pPr>
            <a:r>
              <a:rPr lang="en-US" sz="2000" dirty="0"/>
              <a:t>More harmonic</a:t>
            </a:r>
          </a:p>
          <a:p>
            <a:pPr marL="0" indent="0">
              <a:buNone/>
            </a:pPr>
            <a:r>
              <a:rPr lang="en-US" sz="2400" dirty="0"/>
              <a:t>10. Drop is fast</a:t>
            </a:r>
          </a:p>
          <a:p>
            <a:pPr marL="0" indent="0">
              <a:buNone/>
            </a:pPr>
            <a:r>
              <a:rPr lang="en-US" sz="2400" dirty="0"/>
              <a:t>11. Silent after end</a:t>
            </a:r>
          </a:p>
          <a:p>
            <a:pPr marL="0" indent="0">
              <a:buNone/>
            </a:pPr>
            <a:r>
              <a:rPr lang="en-US" sz="2400" dirty="0"/>
              <a:t>12. </a:t>
            </a:r>
            <a:r>
              <a:rPr lang="en-US" sz="2400" dirty="0" err="1"/>
              <a:t>Downstep</a:t>
            </a:r>
            <a:r>
              <a:rPr lang="en-US" sz="2400" dirty="0"/>
              <a:t> at volume dip</a:t>
            </a:r>
          </a:p>
          <a:p>
            <a:pPr marL="0" indent="0">
              <a:buNone/>
            </a:pPr>
            <a:r>
              <a:rPr lang="en-US" sz="2400" dirty="0"/>
              <a:t>13. Preceding </a:t>
            </a:r>
            <a:r>
              <a:rPr lang="en-US" sz="2400" dirty="0" err="1"/>
              <a:t>upstep</a:t>
            </a:r>
            <a:r>
              <a:rPr lang="en-US" sz="2400" dirty="0"/>
              <a:t> common</a:t>
            </a:r>
          </a:p>
          <a:p>
            <a:pPr marL="0" indent="0">
              <a:buNone/>
            </a:pPr>
            <a:r>
              <a:rPr lang="en-US" sz="2400" dirty="0"/>
              <a:t>14. First syllable</a:t>
            </a:r>
          </a:p>
          <a:p>
            <a:pPr marL="0" indent="0">
              <a:buNone/>
            </a:pPr>
            <a:r>
              <a:rPr lang="en-US" sz="2400" dirty="0"/>
              <a:t>       </a:t>
            </a:r>
            <a:r>
              <a:rPr lang="en-US" sz="2000" dirty="0"/>
              <a:t>a. articulatory precision</a:t>
            </a:r>
          </a:p>
          <a:p>
            <a:pPr marL="400050" lvl="1" indent="0">
              <a:buNone/>
            </a:pPr>
            <a:endParaRPr lang="en-US" sz="2400" dirty="0"/>
          </a:p>
        </p:txBody>
      </p:sp>
      <p:sp>
        <p:nvSpPr>
          <p:cNvPr id="5" name="TextBox 4"/>
          <p:cNvSpPr txBox="1"/>
          <p:nvPr/>
        </p:nvSpPr>
        <p:spPr>
          <a:xfrm>
            <a:off x="457199" y="6207690"/>
            <a:ext cx="5955476" cy="584775"/>
          </a:xfrm>
          <a:prstGeom prst="rect">
            <a:avLst/>
          </a:prstGeom>
          <a:noFill/>
        </p:spPr>
        <p:txBody>
          <a:bodyPr wrap="none" rtlCol="0">
            <a:spAutoFit/>
          </a:bodyPr>
          <a:lstStyle/>
          <a:p>
            <a:r>
              <a:rPr lang="en-US" sz="1600" dirty="0"/>
              <a:t>Based on production studies and corpus-based rule refinement </a:t>
            </a:r>
          </a:p>
          <a:p>
            <a:r>
              <a:rPr lang="en-US" sz="1600" dirty="0"/>
              <a:t>(Day-O’Connell 2013, Niebuhr 2015, Ward 2019)</a:t>
            </a:r>
          </a:p>
        </p:txBody>
      </p:sp>
    </p:spTree>
    <p:extLst>
      <p:ext uri="{BB962C8B-B14F-4D97-AF65-F5344CB8AC3E}">
        <p14:creationId xmlns:p14="http://schemas.microsoft.com/office/powerpoint/2010/main" val="2871640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0809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228600"/>
            <a:ext cx="8868697" cy="1143000"/>
          </a:xfrm>
        </p:spPr>
        <p:txBody>
          <a:bodyPr/>
          <a:lstStyle/>
          <a:p>
            <a:r>
              <a:rPr lang="en-US" sz="4000" dirty="0"/>
              <a:t>How Does Prosody Convey Meaning?</a:t>
            </a:r>
          </a:p>
        </p:txBody>
      </p:sp>
      <p:sp>
        <p:nvSpPr>
          <p:cNvPr id="3" name="Content Placeholder 2"/>
          <p:cNvSpPr>
            <a:spLocks noGrp="1"/>
          </p:cNvSpPr>
          <p:nvPr>
            <p:ph idx="1"/>
          </p:nvPr>
        </p:nvSpPr>
        <p:spPr>
          <a:xfrm>
            <a:off x="794657" y="1665514"/>
            <a:ext cx="7554686" cy="3385457"/>
          </a:xfrm>
        </p:spPr>
        <p:txBody>
          <a:bodyPr/>
          <a:lstStyle/>
          <a:p>
            <a:pPr marL="0" indent="0">
              <a:buNone/>
            </a:pPr>
            <a:r>
              <a:rPr lang="en-US" sz="2400" dirty="0"/>
              <a:t>Consider intonation contours / melodies / tunes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457200" indent="-457200">
              <a:buAutoNum type="arabicPeriod"/>
            </a:pPr>
            <a:r>
              <a:rPr lang="en-US" sz="2400" dirty="0"/>
              <a:t>Are these symbolic/phonological/categorical? </a:t>
            </a:r>
          </a:p>
          <a:p>
            <a:pPr marL="800100" lvl="2" indent="0">
              <a:buNone/>
            </a:pPr>
            <a:r>
              <a:rPr lang="en-US" sz="1800" dirty="0"/>
              <a:t>e.g. L*_HL-H% </a:t>
            </a:r>
          </a:p>
          <a:p>
            <a:endParaRPr lang="en-US" sz="2400" dirty="0"/>
          </a:p>
          <a:p>
            <a:pPr marL="0" indent="0">
              <a:buNone/>
            </a:pPr>
            <a:r>
              <a:rPr lang="en-US" sz="2400" dirty="0"/>
              <a:t>2. Are these about intonation alone?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190" y="2410545"/>
            <a:ext cx="3653620" cy="947697"/>
          </a:xfrm>
          <a:prstGeom prst="rect">
            <a:avLst/>
          </a:prstGeom>
        </p:spPr>
      </p:pic>
      <p:sp>
        <p:nvSpPr>
          <p:cNvPr id="4" name="TextBox 3">
            <a:extLst>
              <a:ext uri="{FF2B5EF4-FFF2-40B4-BE49-F238E27FC236}">
                <a16:creationId xmlns:a16="http://schemas.microsoft.com/office/drawing/2014/main" xmlns="" id="{33C8AD64-023E-4373-927C-5966C6D39C55}"/>
              </a:ext>
            </a:extLst>
          </p:cNvPr>
          <p:cNvSpPr txBox="1"/>
          <p:nvPr/>
        </p:nvSpPr>
        <p:spPr>
          <a:xfrm>
            <a:off x="794657" y="6358855"/>
            <a:ext cx="2864887" cy="369332"/>
          </a:xfrm>
          <a:prstGeom prst="rect">
            <a:avLst/>
          </a:prstGeom>
          <a:noFill/>
        </p:spPr>
        <p:txBody>
          <a:bodyPr wrap="none" rtlCol="0">
            <a:spAutoFit/>
          </a:bodyPr>
          <a:lstStyle/>
          <a:p>
            <a:r>
              <a:rPr lang="en-US" dirty="0"/>
              <a:t>(Liberman and Sag, 1974)</a:t>
            </a:r>
          </a:p>
        </p:txBody>
      </p:sp>
    </p:spTree>
    <p:extLst>
      <p:ext uri="{BB962C8B-B14F-4D97-AF65-F5344CB8AC3E}">
        <p14:creationId xmlns:p14="http://schemas.microsoft.com/office/powerpoint/2010/main" val="26964870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Properties of Prosodic Constructions</a:t>
            </a:r>
          </a:p>
        </p:txBody>
      </p:sp>
      <p:sp>
        <p:nvSpPr>
          <p:cNvPr id="3" name="Content Placeholder 2"/>
          <p:cNvSpPr>
            <a:spLocks noGrp="1"/>
          </p:cNvSpPr>
          <p:nvPr>
            <p:ph idx="1"/>
          </p:nvPr>
        </p:nvSpPr>
        <p:spPr>
          <a:xfrm>
            <a:off x="640128" y="1600200"/>
            <a:ext cx="8503872" cy="4495800"/>
          </a:xfrm>
        </p:spPr>
        <p:txBody>
          <a:bodyPr>
            <a:noAutofit/>
          </a:bodyPr>
          <a:lstStyle/>
          <a:p>
            <a:pPr marL="0" indent="0">
              <a:buNone/>
            </a:pPr>
            <a:r>
              <a:rPr lang="en-US" sz="2400" dirty="0"/>
              <a:t>Form </a:t>
            </a:r>
          </a:p>
          <a:p>
            <a:pPr lvl="1"/>
            <a:r>
              <a:rPr lang="en-US" sz="2400" dirty="0"/>
              <a:t>pitch, plus energy, rate, creakiness </a:t>
            </a:r>
            <a:r>
              <a:rPr lang="en-US" sz="2400" b="1" dirty="0"/>
              <a:t>…  …  … </a:t>
            </a:r>
          </a:p>
          <a:p>
            <a:pPr lvl="1"/>
            <a:r>
              <a:rPr lang="en-US" sz="2400" dirty="0"/>
              <a:t>patterns in time</a:t>
            </a:r>
          </a:p>
          <a:p>
            <a:pPr lvl="1"/>
            <a:r>
              <a:rPr lang="en-US" sz="2400" dirty="0">
                <a:solidFill>
                  <a:schemeClr val="tx1">
                    <a:lumMod val="50000"/>
                  </a:schemeClr>
                </a:solidFill>
              </a:rPr>
              <a:t>may have contributions by both interlocutors</a:t>
            </a:r>
          </a:p>
          <a:p>
            <a:pPr marL="0" indent="0">
              <a:buNone/>
            </a:pPr>
            <a:r>
              <a:rPr lang="en-US" sz="2400" dirty="0"/>
              <a:t>Function  </a:t>
            </a:r>
          </a:p>
          <a:p>
            <a:pPr marL="0" indent="0">
              <a:spcBef>
                <a:spcPts val="1800"/>
              </a:spcBef>
              <a:buNone/>
            </a:pPr>
            <a:r>
              <a:rPr lang="en-US" sz="2400" dirty="0"/>
              <a:t>Flexibility in Use </a:t>
            </a:r>
          </a:p>
          <a:p>
            <a:pPr lvl="1"/>
            <a:r>
              <a:rPr lang="en-US" sz="2400" dirty="0"/>
              <a:t>Different strengths</a:t>
            </a:r>
          </a:p>
          <a:p>
            <a:pPr lvl="1"/>
            <a:r>
              <a:rPr lang="en-US" sz="2400" dirty="0">
                <a:solidFill>
                  <a:schemeClr val="tx1">
                    <a:lumMod val="50000"/>
                  </a:schemeClr>
                </a:solidFill>
              </a:rPr>
              <a:t>Superimposable</a:t>
            </a:r>
          </a:p>
          <a:p>
            <a:pPr lvl="1"/>
            <a:endParaRPr lang="en-US" sz="2400" dirty="0"/>
          </a:p>
          <a:p>
            <a:pPr marL="0" indent="0">
              <a:buNone/>
            </a:pPr>
            <a:r>
              <a:rPr lang="en-US" sz="2400" dirty="0">
                <a:solidFill>
                  <a:schemeClr val="tx1">
                    <a:lumMod val="50000"/>
                  </a:schemeClr>
                </a:solidFill>
              </a:rPr>
              <a:t>Related Constructions</a:t>
            </a:r>
          </a:p>
          <a:p>
            <a:pPr lvl="1"/>
            <a:endParaRPr lang="en-US" sz="2400" dirty="0"/>
          </a:p>
          <a:p>
            <a:endParaRPr lang="en-US" sz="2400" dirty="0"/>
          </a:p>
          <a:p>
            <a:endParaRPr lang="en-US" sz="2400" dirty="0"/>
          </a:p>
          <a:p>
            <a:pPr lvl="1"/>
            <a:endParaRPr lang="en-US" sz="2400" dirty="0"/>
          </a:p>
        </p:txBody>
      </p:sp>
    </p:spTree>
    <p:extLst>
      <p:ext uri="{BB962C8B-B14F-4D97-AF65-F5344CB8AC3E}">
        <p14:creationId xmlns:p14="http://schemas.microsoft.com/office/powerpoint/2010/main" val="9798758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bwMode="auto">
          <a:xfrm>
            <a:off x="2922813" y="4266494"/>
            <a:ext cx="2253344"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Oval 9"/>
          <p:cNvSpPr/>
          <p:nvPr/>
        </p:nvSpPr>
        <p:spPr bwMode="auto">
          <a:xfrm>
            <a:off x="3352795" y="3373867"/>
            <a:ext cx="1872343"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7" name="Oval 6"/>
          <p:cNvSpPr/>
          <p:nvPr/>
        </p:nvSpPr>
        <p:spPr bwMode="auto">
          <a:xfrm>
            <a:off x="3058885" y="2481238"/>
            <a:ext cx="1981200"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 name="Oval 5"/>
          <p:cNvSpPr/>
          <p:nvPr/>
        </p:nvSpPr>
        <p:spPr bwMode="auto">
          <a:xfrm>
            <a:off x="4735283" y="1588609"/>
            <a:ext cx="2253344" cy="696686"/>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itle 1"/>
          <p:cNvSpPr>
            <a:spLocks noGrp="1"/>
          </p:cNvSpPr>
          <p:nvPr>
            <p:ph type="title"/>
          </p:nvPr>
        </p:nvSpPr>
        <p:spPr/>
        <p:txBody>
          <a:bodyPr/>
          <a:lstStyle/>
          <a:p>
            <a:r>
              <a:rPr lang="en-US" sz="4000" dirty="0"/>
              <a:t>(of course it’s complicated)</a:t>
            </a:r>
          </a:p>
        </p:txBody>
      </p:sp>
      <p:sp>
        <p:nvSpPr>
          <p:cNvPr id="3" name="Content Placeholder 2"/>
          <p:cNvSpPr>
            <a:spLocks noGrp="1"/>
          </p:cNvSpPr>
          <p:nvPr>
            <p:ph idx="1"/>
          </p:nvPr>
        </p:nvSpPr>
        <p:spPr>
          <a:xfrm>
            <a:off x="457200" y="1708353"/>
            <a:ext cx="8229600" cy="576942"/>
          </a:xfrm>
        </p:spPr>
        <p:txBody>
          <a:bodyPr/>
          <a:lstStyle/>
          <a:p>
            <a:pPr marL="0" indent="0">
              <a:buNone/>
            </a:pPr>
            <a:r>
              <a:rPr lang="en-US" sz="2400" dirty="0"/>
              <a:t>the homeowner and his family, apparently safe.</a:t>
            </a:r>
          </a:p>
          <a:p>
            <a:endParaRPr lang="en-US" sz="2400" dirty="0"/>
          </a:p>
        </p:txBody>
      </p:sp>
      <p:pic>
        <p:nvPicPr>
          <p:cNvPr id="4" name="homeown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500257" y="1675695"/>
            <a:ext cx="609600" cy="609600"/>
          </a:xfrm>
          <a:prstGeom prst="rect">
            <a:avLst/>
          </a:prstGeom>
        </p:spPr>
      </p:pic>
      <p:sp>
        <p:nvSpPr>
          <p:cNvPr id="5" name="Content Placeholder 2"/>
          <p:cNvSpPr txBox="1">
            <a:spLocks/>
          </p:cNvSpPr>
          <p:nvPr/>
        </p:nvSpPr>
        <p:spPr bwMode="auto">
          <a:xfrm>
            <a:off x="457200" y="2600982"/>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that’s Space Coast Radio News in ninety seconds</a:t>
            </a:r>
          </a:p>
          <a:p>
            <a:endParaRPr lang="en-US" sz="2400" kern="0" dirty="0"/>
          </a:p>
        </p:txBody>
      </p:sp>
      <p:sp>
        <p:nvSpPr>
          <p:cNvPr id="8" name="Content Placeholder 2"/>
          <p:cNvSpPr txBox="1">
            <a:spLocks/>
          </p:cNvSpPr>
          <p:nvPr/>
        </p:nvSpPr>
        <p:spPr bwMode="auto">
          <a:xfrm>
            <a:off x="457200" y="3493611"/>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where she died from her injuries …</a:t>
            </a:r>
          </a:p>
          <a:p>
            <a:endParaRPr lang="en-US" sz="2400" kern="0" dirty="0"/>
          </a:p>
        </p:txBody>
      </p:sp>
      <p:pic>
        <p:nvPicPr>
          <p:cNvPr id="11" name="station-i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05057" y="2568324"/>
            <a:ext cx="609600" cy="609600"/>
          </a:xfrm>
          <a:prstGeom prst="rect">
            <a:avLst/>
          </a:prstGeom>
        </p:spPr>
      </p:pic>
      <p:pic>
        <p:nvPicPr>
          <p:cNvPr id="12" name="she-die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475515" y="3450067"/>
            <a:ext cx="609600" cy="609600"/>
          </a:xfrm>
          <a:prstGeom prst="rect">
            <a:avLst/>
          </a:prstGeom>
        </p:spPr>
      </p:pic>
      <p:sp>
        <p:nvSpPr>
          <p:cNvPr id="13" name="Content Placeholder 2"/>
          <p:cNvSpPr txBox="1">
            <a:spLocks/>
          </p:cNvSpPr>
          <p:nvPr/>
        </p:nvSpPr>
        <p:spPr bwMode="auto">
          <a:xfrm>
            <a:off x="457200" y="4386240"/>
            <a:ext cx="8229600" cy="5769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2400" kern="0" dirty="0"/>
              <a:t>arraigned on ten counts of production of child pornography </a:t>
            </a:r>
          </a:p>
        </p:txBody>
      </p:sp>
      <p:pic>
        <p:nvPicPr>
          <p:cNvPr id="15" name="arreste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8109857" y="5082928"/>
            <a:ext cx="609600" cy="609600"/>
          </a:xfrm>
          <a:prstGeom prst="rect">
            <a:avLst/>
          </a:prstGeom>
        </p:spPr>
      </p:pic>
    </p:spTree>
    <p:extLst>
      <p:ext uri="{BB962C8B-B14F-4D97-AF65-F5344CB8AC3E}">
        <p14:creationId xmlns:p14="http://schemas.microsoft.com/office/powerpoint/2010/main" val="320993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4"/>
                </p:tgtEl>
              </p:cMediaNode>
            </p:audio>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7012" fill="hold"/>
                                        <p:tgtEl>
                                          <p:spTgt spid="11"/>
                                        </p:tgtEl>
                                      </p:cBhvr>
                                    </p:cmd>
                                  </p:childTnLst>
                                </p:cTn>
                              </p:par>
                            </p:childTnLst>
                          </p:cTn>
                        </p:par>
                      </p:childTnLst>
                    </p:cTn>
                  </p:par>
                </p:childTnLst>
              </p:cTn>
              <p:nextCondLst>
                <p:cond evt="onClick" delay="0">
                  <p:tgtEl>
                    <p:spTgt spid="11"/>
                  </p:tgtEl>
                </p:cond>
              </p:nextCondLst>
            </p:seq>
            <p:audio>
              <p:cMediaNode vol="80000">
                <p:cTn id="33" fill="hold" display="0">
                  <p:stCondLst>
                    <p:cond delay="indefinite"/>
                  </p:stCondLst>
                  <p:endCondLst>
                    <p:cond evt="onStopAudio" delay="0">
                      <p:tgtEl>
                        <p:sldTgt/>
                      </p:tgtEl>
                    </p:cond>
                  </p:endCondLst>
                </p:cTn>
                <p:tgtEl>
                  <p:spTgt spid="11"/>
                </p:tgtEl>
              </p:cMediaNode>
            </p:audio>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1215" fill="hold"/>
                                        <p:tgtEl>
                                          <p:spTgt spid="12"/>
                                        </p:tgtEl>
                                      </p:cBhvr>
                                    </p:cmd>
                                  </p:childTnLst>
                                </p:cTn>
                              </p:par>
                            </p:childTnLst>
                          </p:cTn>
                        </p:par>
                      </p:childTnLst>
                    </p:cTn>
                  </p:par>
                </p:childTnLst>
              </p:cTn>
              <p:nextCondLst>
                <p:cond evt="onClick" delay="0">
                  <p:tgtEl>
                    <p:spTgt spid="12"/>
                  </p:tgtEl>
                </p:cond>
              </p:nextCondLst>
            </p:seq>
            <p:audio>
              <p:cMediaNode vol="80000">
                <p:cTn id="39" fill="hold" display="0">
                  <p:stCondLst>
                    <p:cond delay="indefinite"/>
                  </p:stCondLst>
                  <p:endCondLst>
                    <p:cond evt="onStopAudio" delay="0">
                      <p:tgtEl>
                        <p:sldTgt/>
                      </p:tgtEl>
                    </p:cond>
                  </p:endCondLst>
                </p:cTn>
                <p:tgtEl>
                  <p:spTgt spid="12"/>
                </p:tgtEl>
              </p:cMediaNode>
            </p:audio>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5015" fill="hold"/>
                                        <p:tgtEl>
                                          <p:spTgt spid="15"/>
                                        </p:tgtEl>
                                      </p:cBhvr>
                                    </p:cmd>
                                  </p:childTnLst>
                                </p:cTn>
                              </p:par>
                            </p:childTnLst>
                          </p:cTn>
                        </p:par>
                      </p:childTnLst>
                    </p:cTn>
                  </p:par>
                </p:childTnLst>
              </p:cTn>
              <p:nextCondLst>
                <p:cond evt="onClick" delay="0">
                  <p:tgtEl>
                    <p:spTgt spid="15"/>
                  </p:tgtEl>
                </p:cond>
              </p:nextCondLst>
            </p:seq>
            <p:audio>
              <p:cMediaNode vol="80000">
                <p:cTn id="45" fill="hold" display="0">
                  <p:stCondLst>
                    <p:cond delay="indefinite"/>
                  </p:stCondLst>
                  <p:endCondLst>
                    <p:cond evt="onStopAudio" delay="0">
                      <p:tgtEl>
                        <p:sldTgt/>
                      </p:tgtEl>
                    </p:cond>
                  </p:endCondLst>
                </p:cTn>
                <p:tgtEl>
                  <p:spTgt spid="15"/>
                </p:tgtEl>
              </p:cMediaNode>
            </p:audio>
          </p:childTnLst>
        </p:cTn>
      </p:par>
    </p:tnLst>
    <p:bldLst>
      <p:bldP spid="14" grpId="0" animBg="1"/>
      <p:bldP spid="10" grpId="0" animBg="1"/>
      <p:bldP spid="7"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lstStyle/>
          <a:p>
            <a:pPr marL="0" indent="0">
              <a:lnSpc>
                <a:spcPct val="150000"/>
              </a:lnSpc>
              <a:buNone/>
            </a:pPr>
            <a:r>
              <a:rPr lang="en-US" sz="2400" dirty="0"/>
              <a:t>Technical</a:t>
            </a:r>
          </a:p>
          <a:p>
            <a:pPr>
              <a:lnSpc>
                <a:spcPct val="150000"/>
              </a:lnSpc>
              <a:buFontTx/>
              <a:buChar char="-"/>
            </a:pPr>
            <a:r>
              <a:rPr lang="en-US" sz="2400" dirty="0"/>
              <a:t>Speech synthesis, dialog systems, information retrieval</a:t>
            </a:r>
          </a:p>
          <a:p>
            <a:pPr marL="0" indent="0">
              <a:lnSpc>
                <a:spcPct val="150000"/>
              </a:lnSpc>
              <a:spcBef>
                <a:spcPts val="2400"/>
              </a:spcBef>
              <a:buNone/>
            </a:pPr>
            <a:r>
              <a:rPr lang="en-US" sz="2400" dirty="0"/>
              <a:t>Other</a:t>
            </a:r>
          </a:p>
          <a:p>
            <a:pPr marL="0" indent="0">
              <a:lnSpc>
                <a:spcPct val="150000"/>
              </a:lnSpc>
              <a:buNone/>
            </a:pPr>
            <a:r>
              <a:rPr lang="en-US" sz="2400" dirty="0"/>
              <a:t>-  Language learning </a:t>
            </a:r>
          </a:p>
          <a:p>
            <a:pPr marL="457200" lvl="1" indent="0">
              <a:lnSpc>
                <a:spcPct val="150000"/>
              </a:lnSpc>
              <a:buNone/>
            </a:pPr>
            <a:r>
              <a:rPr lang="en-US" sz="2000" dirty="0"/>
              <a:t>(individual performance varied from 43% to 95%)</a:t>
            </a:r>
          </a:p>
          <a:p>
            <a:pPr marL="57150" indent="0">
              <a:lnSpc>
                <a:spcPct val="150000"/>
              </a:lnSpc>
              <a:buNone/>
            </a:pPr>
            <a:r>
              <a:rPr lang="en-US" sz="2400" dirty="0"/>
              <a:t>- Skills training </a:t>
            </a:r>
          </a:p>
        </p:txBody>
      </p:sp>
    </p:spTree>
    <p:extLst>
      <p:ext uri="{BB962C8B-B14F-4D97-AF65-F5344CB8AC3E}">
        <p14:creationId xmlns:p14="http://schemas.microsoft.com/office/powerpoint/2010/main" val="3859513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4D1BE35-494E-4393-916A-BE1BFFC47267}"/>
              </a:ext>
            </a:extLst>
          </p:cNvPr>
          <p:cNvSpPr>
            <a:spLocks noGrp="1"/>
          </p:cNvSpPr>
          <p:nvPr>
            <p:ph idx="1"/>
          </p:nvPr>
        </p:nvSpPr>
        <p:spPr>
          <a:xfrm>
            <a:off x="600340" y="1740026"/>
            <a:ext cx="7971050" cy="4808738"/>
          </a:xfrm>
        </p:spPr>
        <p:txBody>
          <a:bodyPr/>
          <a:lstStyle/>
          <a:p>
            <a:pPr marL="457200" indent="-457200">
              <a:lnSpc>
                <a:spcPct val="150000"/>
              </a:lnSpc>
              <a:buFont typeface="+mj-lt"/>
              <a:buAutoNum type="arabicPeriod"/>
            </a:pPr>
            <a:r>
              <a:rPr lang="en-US" sz="2400">
                <a:solidFill>
                  <a:schemeClr val="tx1">
                    <a:lumMod val="50000"/>
                  </a:schemeClr>
                </a:solidFill>
              </a:rPr>
              <a:t>Temporal multistream configurations</a:t>
            </a:r>
          </a:p>
          <a:p>
            <a:pPr marL="457200" indent="-457200">
              <a:lnSpc>
                <a:spcPct val="150000"/>
              </a:lnSpc>
              <a:buFont typeface="+mj-lt"/>
              <a:buAutoNum type="arabicPeriod"/>
            </a:pPr>
            <a:r>
              <a:rPr lang="en-US" sz="2400"/>
              <a:t>Gradient</a:t>
            </a:r>
          </a:p>
          <a:p>
            <a:pPr marL="457200" indent="-457200">
              <a:lnSpc>
                <a:spcPct val="150000"/>
              </a:lnSpc>
              <a:buFont typeface="+mj-lt"/>
              <a:buAutoNum type="arabicPeriod"/>
            </a:pPr>
            <a:r>
              <a:rPr lang="en-US" sz="2400">
                <a:solidFill>
                  <a:schemeClr val="tx1">
                    <a:lumMod val="50000"/>
                  </a:schemeClr>
                </a:solidFill>
              </a:rPr>
              <a:t>Flexible alignment with words </a:t>
            </a:r>
          </a:p>
          <a:p>
            <a:pPr marL="457200" indent="-457200">
              <a:lnSpc>
                <a:spcPct val="150000"/>
              </a:lnSpc>
              <a:buFont typeface="+mj-lt"/>
              <a:buAutoNum type="arabicPeriod"/>
            </a:pPr>
            <a:r>
              <a:rPr lang="en-US" sz="2400">
                <a:solidFill>
                  <a:schemeClr val="tx1">
                    <a:lumMod val="50000"/>
                  </a:schemeClr>
                </a:solidFill>
              </a:rPr>
              <a:t>Direct form-function associations</a:t>
            </a:r>
          </a:p>
          <a:p>
            <a:pPr marL="457200" indent="-457200">
              <a:lnSpc>
                <a:spcPct val="150000"/>
              </a:lnSpc>
              <a:buFont typeface="+mj-lt"/>
              <a:buAutoNum type="arabicPeriod"/>
            </a:pPr>
            <a:r>
              <a:rPr lang="en-US" sz="2400">
                <a:solidFill>
                  <a:schemeClr val="tx1">
                    <a:lumMod val="50000"/>
                  </a:schemeClr>
                </a:solidFill>
              </a:rPr>
              <a:t>Joint constructions </a:t>
            </a:r>
            <a:endParaRPr lang="en-US" sz="2000">
              <a:solidFill>
                <a:schemeClr val="tx1">
                  <a:lumMod val="50000"/>
                </a:schemeClr>
              </a:solidFill>
            </a:endParaRPr>
          </a:p>
          <a:p>
            <a:pPr marL="457200" indent="-457200">
              <a:lnSpc>
                <a:spcPct val="150000"/>
              </a:lnSpc>
              <a:buFont typeface="+mj-lt"/>
              <a:buAutoNum type="arabicPeriod"/>
            </a:pPr>
            <a:r>
              <a:rPr lang="en-US" sz="2400">
                <a:solidFill>
                  <a:schemeClr val="tx1">
                    <a:lumMod val="50000"/>
                  </a:schemeClr>
                </a:solidFill>
              </a:rPr>
              <a:t>Superposition of prosodic constructions</a:t>
            </a:r>
          </a:p>
          <a:p>
            <a:pPr marL="914400" lvl="1" indent="-457200">
              <a:lnSpc>
                <a:spcPct val="150000"/>
              </a:lnSpc>
              <a:buFont typeface="+mj-lt"/>
              <a:buAutoNum type="arabicPeriod"/>
            </a:pPr>
            <a:endParaRPr lang="en-US" sz="2000"/>
          </a:p>
          <a:p>
            <a:pPr marL="457200" indent="-457200">
              <a:lnSpc>
                <a:spcPct val="150000"/>
              </a:lnSpc>
              <a:buFont typeface="+mj-lt"/>
              <a:buAutoNum type="arabicPeriod"/>
            </a:pPr>
            <a:endParaRPr lang="en-US" sz="2400"/>
          </a:p>
          <a:p>
            <a:pPr marL="457200" indent="-457200">
              <a:lnSpc>
                <a:spcPct val="150000"/>
              </a:lnSpc>
              <a:buFont typeface="+mj-lt"/>
              <a:buAutoNum type="arabicPeriod"/>
            </a:pPr>
            <a:endParaRPr lang="en-US" sz="2400"/>
          </a:p>
        </p:txBody>
      </p:sp>
      <p:sp>
        <p:nvSpPr>
          <p:cNvPr id="4" name="Title 1">
            <a:extLst>
              <a:ext uri="{FF2B5EF4-FFF2-40B4-BE49-F238E27FC236}">
                <a16:creationId xmlns:a16="http://schemas.microsoft.com/office/drawing/2014/main" xmlns="" id="{33729FB3-EDD3-4BB6-9BCC-D7E3C89F7484}"/>
              </a:ext>
            </a:extLst>
          </p:cNvPr>
          <p:cNvSpPr>
            <a:spLocks noGrp="1"/>
          </p:cNvSpPr>
          <p:nvPr>
            <p:ph type="title"/>
          </p:nvPr>
        </p:nvSpPr>
        <p:spPr>
          <a:xfrm>
            <a:off x="600340" y="309236"/>
            <a:ext cx="8682360" cy="1143000"/>
          </a:xfrm>
        </p:spPr>
        <p:txBody>
          <a:bodyPr/>
          <a:lstStyle/>
          <a:p>
            <a:pPr algn="l"/>
            <a:r>
              <a:rPr lang="en-US" sz="4000"/>
              <a:t>6 Properties of </a:t>
            </a:r>
            <a:br>
              <a:rPr lang="en-US" sz="4000"/>
            </a:br>
            <a:r>
              <a:rPr lang="en-US" sz="4000"/>
              <a:t>Pragmatic Prosody</a:t>
            </a:r>
          </a:p>
        </p:txBody>
      </p:sp>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4808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rgbClr val="FFFF00"/>
                </a:solidFill>
              </a:rPr>
              <a:t>vs </a:t>
            </a:r>
            <a:r>
              <a:rPr lang="en-US" sz="2400" kern="0">
                <a:solidFill>
                  <a:srgbClr val="FFFF00"/>
                </a:solidFill>
              </a:rPr>
              <a:t>binary / categorical </a:t>
            </a:r>
            <a:endParaRPr lang="en-US" sz="2000" kern="0">
              <a:solidFill>
                <a:srgbClr val="FFFF00"/>
              </a:solidFill>
            </a:endParaRP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fixed alignment   </a:t>
            </a:r>
          </a:p>
          <a:p>
            <a:pPr marL="0" indent="0">
              <a:lnSpc>
                <a:spcPct val="150000"/>
              </a:lnSpc>
              <a:buNone/>
            </a:pPr>
            <a:r>
              <a:rPr lang="en-US" sz="2400" i="1" kern="0">
                <a:solidFill>
                  <a:schemeClr val="tx1">
                    <a:lumMod val="50000"/>
                  </a:schemeClr>
                </a:solidFill>
              </a:rPr>
              <a:t>vs </a:t>
            </a:r>
            <a:r>
              <a:rPr lang="en-US" sz="2400" kern="0">
                <a:solidFill>
                  <a:schemeClr val="tx1">
                    <a:lumMod val="50000"/>
                  </a:schemeClr>
                </a:solidFill>
              </a:rPr>
              <a:t>symbol-mediated</a:t>
            </a:r>
            <a:endParaRPr lang="en-US" sz="2400" i="1" kern="0">
              <a:solidFill>
                <a:schemeClr val="tx1">
                  <a:lumMod val="50000"/>
                </a:schemeClr>
              </a:solidFill>
            </a:endParaRPr>
          </a:p>
          <a:p>
            <a:pPr marL="457200" indent="-457200">
              <a:lnSpc>
                <a:spcPct val="150000"/>
              </a:lnSpc>
              <a:buFont typeface="+mj-lt"/>
              <a:buAutoNum type="arabicPeriod"/>
            </a:pPr>
            <a:endParaRPr lang="en-US" sz="2400" kern="0">
              <a:solidFill>
                <a:srgbClr val="FFFF00"/>
              </a:solidFill>
            </a:endParaRPr>
          </a:p>
        </p:txBody>
      </p:sp>
    </p:spTree>
    <p:extLst>
      <p:ext uri="{BB962C8B-B14F-4D97-AF65-F5344CB8AC3E}">
        <p14:creationId xmlns:p14="http://schemas.microsoft.com/office/powerpoint/2010/main" val="1149849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228600"/>
            <a:ext cx="8868697" cy="1143000"/>
          </a:xfrm>
        </p:spPr>
        <p:txBody>
          <a:bodyPr/>
          <a:lstStyle/>
          <a:p>
            <a:r>
              <a:rPr lang="en-US" sz="4000" dirty="0"/>
              <a:t>How Does Prosody Convey Meaning?</a:t>
            </a:r>
          </a:p>
        </p:txBody>
      </p:sp>
      <p:sp>
        <p:nvSpPr>
          <p:cNvPr id="3" name="Content Placeholder 2"/>
          <p:cNvSpPr>
            <a:spLocks noGrp="1"/>
          </p:cNvSpPr>
          <p:nvPr>
            <p:ph idx="1"/>
          </p:nvPr>
        </p:nvSpPr>
        <p:spPr>
          <a:xfrm>
            <a:off x="1762845" y="3720224"/>
            <a:ext cx="7554686" cy="3385457"/>
          </a:xfrm>
        </p:spPr>
        <p:txBody>
          <a:bodyPr/>
          <a:lstStyle/>
          <a:p>
            <a:pPr marL="457200" indent="-457200">
              <a:buAutoNum type="arabicPeriod"/>
            </a:pPr>
            <a:r>
              <a:rPr lang="en-US" sz="2400" dirty="0"/>
              <a:t>Are these symbolic/phonological/categorical? </a:t>
            </a:r>
          </a:p>
          <a:p>
            <a:pPr marL="800100" lvl="2" indent="0">
              <a:buNone/>
            </a:pPr>
            <a:r>
              <a:rPr lang="en-US" sz="1800" dirty="0"/>
              <a:t>e.g. L*_HL-H% </a:t>
            </a:r>
          </a:p>
          <a:p>
            <a:endParaRPr lang="en-US" sz="2400" dirty="0"/>
          </a:p>
          <a:p>
            <a:pPr marL="0" indent="0">
              <a:buNone/>
            </a:pP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931" y="4669651"/>
            <a:ext cx="3653620" cy="947697"/>
          </a:xfrm>
          <a:prstGeom prst="rect">
            <a:avLst/>
          </a:prstGeom>
        </p:spPr>
      </p:pic>
      <p:sp>
        <p:nvSpPr>
          <p:cNvPr id="4" name="TextBox 3">
            <a:extLst>
              <a:ext uri="{FF2B5EF4-FFF2-40B4-BE49-F238E27FC236}">
                <a16:creationId xmlns:a16="http://schemas.microsoft.com/office/drawing/2014/main" xmlns="" id="{33C8AD64-023E-4373-927C-5966C6D39C55}"/>
              </a:ext>
            </a:extLst>
          </p:cNvPr>
          <p:cNvSpPr txBox="1"/>
          <p:nvPr/>
        </p:nvSpPr>
        <p:spPr>
          <a:xfrm>
            <a:off x="794657" y="6358855"/>
            <a:ext cx="2864887" cy="369332"/>
          </a:xfrm>
          <a:prstGeom prst="rect">
            <a:avLst/>
          </a:prstGeom>
          <a:noFill/>
        </p:spPr>
        <p:txBody>
          <a:bodyPr wrap="none" rtlCol="0">
            <a:spAutoFit/>
          </a:bodyPr>
          <a:lstStyle/>
          <a:p>
            <a:r>
              <a:rPr lang="en-US" dirty="0"/>
              <a:t>(Liberman and Sag, 1974)</a:t>
            </a:r>
          </a:p>
        </p:txBody>
      </p:sp>
      <p:sp>
        <p:nvSpPr>
          <p:cNvPr id="7" name="TextBox 6"/>
          <p:cNvSpPr txBox="1"/>
          <p:nvPr/>
        </p:nvSpPr>
        <p:spPr>
          <a:xfrm>
            <a:off x="759972" y="1567622"/>
            <a:ext cx="3973717" cy="1754326"/>
          </a:xfrm>
          <a:prstGeom prst="rect">
            <a:avLst/>
          </a:prstGeom>
          <a:noFill/>
        </p:spPr>
        <p:txBody>
          <a:bodyPr wrap="none" rtlCol="0">
            <a:spAutoFit/>
          </a:bodyPr>
          <a:lstStyle/>
          <a:p>
            <a:pPr marL="342900" indent="-342900">
              <a:lnSpc>
                <a:spcPct val="150000"/>
              </a:lnSpc>
              <a:buFont typeface="+mj-lt"/>
              <a:buAutoNum type="arabicPeriod"/>
            </a:pPr>
            <a:r>
              <a:rPr lang="en-US" sz="2400" dirty="0"/>
              <a:t>A matter of degree?</a:t>
            </a:r>
          </a:p>
          <a:p>
            <a:pPr marL="342900" indent="-342900">
              <a:lnSpc>
                <a:spcPct val="150000"/>
              </a:lnSpc>
              <a:buFont typeface="+mj-lt"/>
              <a:buAutoNum type="arabicPeriod"/>
            </a:pPr>
            <a:r>
              <a:rPr lang="en-US" sz="2400" dirty="0"/>
              <a:t>Intonation plus more?</a:t>
            </a:r>
          </a:p>
          <a:p>
            <a:pPr marL="342900" indent="-342900">
              <a:lnSpc>
                <a:spcPct val="150000"/>
              </a:lnSpc>
              <a:buFont typeface="+mj-lt"/>
              <a:buAutoNum type="arabicPeriod"/>
            </a:pPr>
            <a:r>
              <a:rPr lang="en-US" sz="2400" dirty="0"/>
              <a:t>Temporal configurations?</a:t>
            </a:r>
          </a:p>
        </p:txBody>
      </p:sp>
    </p:spTree>
    <p:extLst>
      <p:ext uri="{BB962C8B-B14F-4D97-AF65-F5344CB8AC3E}">
        <p14:creationId xmlns:p14="http://schemas.microsoft.com/office/powerpoint/2010/main" val="38380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Our Hypothesized </a:t>
            </a:r>
            <a:r>
              <a:rPr lang="en-US" sz="4000" dirty="0" err="1"/>
              <a:t>Configuation</a:t>
            </a:r>
            <a:endParaRPr lang="en-US" sz="4000" dirty="0"/>
          </a:p>
        </p:txBody>
      </p:sp>
      <p:pic>
        <p:nvPicPr>
          <p:cNvPr id="4" name="Content Placeholder 3"/>
          <p:cNvPicPr>
            <a:picLocks noGrp="1" noChangeAspect="1"/>
          </p:cNvPicPr>
          <p:nvPr>
            <p:ph idx="1"/>
          </p:nvPr>
        </p:nvPicPr>
        <p:blipFill rotWithShape="1">
          <a:blip r:embed="rId2"/>
          <a:srcRect l="5820" t="37513" r="69444" b="8307"/>
          <a:stretch/>
        </p:blipFill>
        <p:spPr>
          <a:xfrm>
            <a:off x="1501629" y="1472269"/>
            <a:ext cx="5944299" cy="4068826"/>
          </a:xfrm>
          <a:prstGeom prst="rect">
            <a:avLst/>
          </a:prstGeom>
        </p:spPr>
      </p:pic>
      <p:sp>
        <p:nvSpPr>
          <p:cNvPr id="5" name="Title 1">
            <a:extLst>
              <a:ext uri="{FF2B5EF4-FFF2-40B4-BE49-F238E27FC236}">
                <a16:creationId xmlns:a16="http://schemas.microsoft.com/office/drawing/2014/main" xmlns="" id="{88C49CCF-2D93-469F-A993-11D0CEA9C3DE}"/>
              </a:ext>
            </a:extLst>
          </p:cNvPr>
          <p:cNvSpPr txBox="1">
            <a:spLocks/>
          </p:cNvSpPr>
          <p:nvPr/>
        </p:nvSpPr>
        <p:spPr bwMode="auto">
          <a:xfrm>
            <a:off x="240483" y="6140740"/>
            <a:ext cx="3937233" cy="85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sz="1800" kern="0" dirty="0">
                <a:effectLst/>
              </a:rPr>
              <a:t>(PCA dimension 6) (Ward 2019)</a:t>
            </a:r>
          </a:p>
        </p:txBody>
      </p:sp>
    </p:spTree>
    <p:extLst>
      <p:ext uri="{BB962C8B-B14F-4D97-AF65-F5344CB8AC3E}">
        <p14:creationId xmlns:p14="http://schemas.microsoft.com/office/powerpoint/2010/main" val="3005924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806" y="331135"/>
            <a:ext cx="8212137" cy="2084225"/>
          </a:xfrm>
          <a:prstGeom prst="rect">
            <a:avLst/>
          </a:prstGeom>
        </p:spPr>
        <p:txBody>
          <a:bodyPr wrap="square">
            <a:spAutoFit/>
          </a:bodyPr>
          <a:lstStyle/>
          <a:p>
            <a:pPr>
              <a:lnSpc>
                <a:spcPct val="150000"/>
              </a:lnSpc>
            </a:pPr>
            <a:r>
              <a:rPr lang="en-US" sz="3000" b="1" dirty="0"/>
              <a:t>A Prosodic Configuration that Conveys </a:t>
            </a:r>
          </a:p>
          <a:p>
            <a:pPr>
              <a:lnSpc>
                <a:spcPct val="150000"/>
              </a:lnSpc>
            </a:pPr>
            <a:r>
              <a:rPr lang="en-US" sz="3000" b="1" dirty="0"/>
              <a:t>Positive Assessment in American English </a:t>
            </a:r>
            <a:endParaRPr lang="en-US" sz="3000" dirty="0"/>
          </a:p>
          <a:p>
            <a:pPr>
              <a:lnSpc>
                <a:spcPct val="150000"/>
              </a:lnSpc>
            </a:pPr>
            <a:endParaRPr lang="en-US" sz="3000" dirty="0"/>
          </a:p>
        </p:txBody>
      </p:sp>
      <p:sp>
        <p:nvSpPr>
          <p:cNvPr id="3" name="Rectangle 2"/>
          <p:cNvSpPr/>
          <p:nvPr/>
        </p:nvSpPr>
        <p:spPr>
          <a:xfrm>
            <a:off x="365806" y="6436655"/>
            <a:ext cx="7497998" cy="276999"/>
          </a:xfrm>
          <a:prstGeom prst="rect">
            <a:avLst/>
          </a:prstGeom>
        </p:spPr>
        <p:txBody>
          <a:bodyPr wrap="square">
            <a:spAutoFit/>
          </a:bodyPr>
          <a:lstStyle/>
          <a:p>
            <a:r>
              <a:rPr lang="en-US" sz="1200"/>
              <a:t>TLS, February 22, 2019 </a:t>
            </a:r>
            <a:endParaRPr lang="en-US" sz="1200" dirty="0"/>
          </a:p>
        </p:txBody>
      </p:sp>
      <p:sp>
        <p:nvSpPr>
          <p:cNvPr id="9" name="Rectangle 8"/>
          <p:cNvSpPr/>
          <p:nvPr/>
        </p:nvSpPr>
        <p:spPr>
          <a:xfrm>
            <a:off x="5596231" y="2415360"/>
            <a:ext cx="2792752" cy="738664"/>
          </a:xfrm>
          <a:prstGeom prst="rect">
            <a:avLst/>
          </a:prstGeom>
        </p:spPr>
        <p:txBody>
          <a:bodyPr wrap="none">
            <a:spAutoFit/>
          </a:bodyPr>
          <a:lstStyle/>
          <a:p>
            <a:pPr>
              <a:lnSpc>
                <a:spcPct val="150000"/>
              </a:lnSpc>
            </a:pPr>
            <a:r>
              <a:rPr lang="en-US" sz="1400" dirty="0"/>
              <a:t>Nigel G. Ward, James A. </a:t>
            </a:r>
            <a:r>
              <a:rPr lang="en-US" sz="1400" dirty="0" err="1"/>
              <a:t>Jodoin</a:t>
            </a:r>
            <a:endParaRPr lang="en-US" sz="1400" dirty="0"/>
          </a:p>
          <a:p>
            <a:pPr algn="r">
              <a:lnSpc>
                <a:spcPct val="150000"/>
              </a:lnSpc>
            </a:pPr>
            <a:r>
              <a:rPr lang="en-US" sz="1400" dirty="0"/>
              <a:t>UTEP Computer Science </a:t>
            </a:r>
          </a:p>
        </p:txBody>
      </p:sp>
      <p:sp>
        <p:nvSpPr>
          <p:cNvPr id="5" name="Title 1"/>
          <p:cNvSpPr>
            <a:spLocks noGrp="1"/>
          </p:cNvSpPr>
          <p:nvPr>
            <p:ph type="title"/>
          </p:nvPr>
        </p:nvSpPr>
        <p:spPr>
          <a:xfrm>
            <a:off x="457199" y="2285996"/>
            <a:ext cx="4950071" cy="1143000"/>
          </a:xfrm>
        </p:spPr>
        <p:txBody>
          <a:bodyPr/>
          <a:lstStyle/>
          <a:p>
            <a:pPr algn="l"/>
            <a:r>
              <a:rPr lang="en-US" dirty="0"/>
              <a:t>Outline</a:t>
            </a:r>
          </a:p>
        </p:txBody>
      </p:sp>
      <p:sp>
        <p:nvSpPr>
          <p:cNvPr id="6" name="Content Placeholder 2"/>
          <p:cNvSpPr>
            <a:spLocks noGrp="1"/>
          </p:cNvSpPr>
          <p:nvPr>
            <p:ph idx="1"/>
          </p:nvPr>
        </p:nvSpPr>
        <p:spPr>
          <a:xfrm>
            <a:off x="457200" y="3329154"/>
            <a:ext cx="6420118" cy="3186953"/>
          </a:xfrm>
        </p:spPr>
        <p:txBody>
          <a:bodyPr/>
          <a:lstStyle/>
          <a:p>
            <a:r>
              <a:rPr lang="en-US" sz="2800" dirty="0"/>
              <a:t>Issues in Prosody and Meaning</a:t>
            </a:r>
          </a:p>
          <a:p>
            <a:r>
              <a:rPr lang="en-US" sz="2800" dirty="0"/>
              <a:t>Previous Work</a:t>
            </a:r>
          </a:p>
          <a:p>
            <a:r>
              <a:rPr lang="en-US" sz="2800" dirty="0"/>
              <a:t>Hypotheses, Experiments, Results </a:t>
            </a:r>
          </a:p>
        </p:txBody>
      </p:sp>
    </p:spTree>
    <p:extLst>
      <p:ext uri="{BB962C8B-B14F-4D97-AF65-F5344CB8AC3E}">
        <p14:creationId xmlns:p14="http://schemas.microsoft.com/office/powerpoint/2010/main" val="28280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30564" y="1503068"/>
            <a:ext cx="6092094" cy="2843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lumMod val="50000"/>
                </a:schemeClr>
              </a:solidFill>
              <a:effectLst/>
              <a:latin typeface="Arial" charset="0"/>
              <a:ea typeface="ＭＳ Ｐゴシック" pitchFamily="50" charset="-12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564" y="1787406"/>
            <a:ext cx="6092094" cy="1897282"/>
          </a:xfrm>
        </p:spPr>
      </p:pic>
      <p:sp>
        <p:nvSpPr>
          <p:cNvPr id="6" name="TextBox 5"/>
          <p:cNvSpPr txBox="1"/>
          <p:nvPr/>
        </p:nvSpPr>
        <p:spPr>
          <a:xfrm>
            <a:off x="558618" y="6417681"/>
            <a:ext cx="2544286" cy="369332"/>
          </a:xfrm>
          <a:prstGeom prst="rect">
            <a:avLst/>
          </a:prstGeom>
          <a:noFill/>
        </p:spPr>
        <p:txBody>
          <a:bodyPr wrap="none" rtlCol="0">
            <a:spAutoFit/>
          </a:bodyPr>
          <a:lstStyle/>
          <a:p>
            <a:r>
              <a:rPr lang="en-US" dirty="0"/>
              <a:t>(</a:t>
            </a:r>
            <a:r>
              <a:rPr lang="en-US" dirty="0" err="1"/>
              <a:t>Kurumada</a:t>
            </a:r>
            <a:r>
              <a:rPr lang="en-US" dirty="0"/>
              <a:t> et al. 2012)</a:t>
            </a:r>
          </a:p>
        </p:txBody>
      </p:sp>
      <p:sp>
        <p:nvSpPr>
          <p:cNvPr id="7" name="TextBox 6"/>
          <p:cNvSpPr txBox="1"/>
          <p:nvPr/>
        </p:nvSpPr>
        <p:spPr>
          <a:xfrm>
            <a:off x="911279" y="1508781"/>
            <a:ext cx="1774845" cy="369332"/>
          </a:xfrm>
          <a:prstGeom prst="rect">
            <a:avLst/>
          </a:prstGeom>
          <a:noFill/>
        </p:spPr>
        <p:txBody>
          <a:bodyPr wrap="none" rtlCol="0">
            <a:spAutoFit/>
          </a:bodyPr>
          <a:lstStyle/>
          <a:p>
            <a:r>
              <a:rPr lang="en-US" dirty="0">
                <a:solidFill>
                  <a:schemeClr val="tx1">
                    <a:lumMod val="50000"/>
                  </a:schemeClr>
                </a:solidFill>
              </a:rPr>
              <a:t>neutral prosody</a:t>
            </a:r>
          </a:p>
        </p:txBody>
      </p:sp>
      <p:sp>
        <p:nvSpPr>
          <p:cNvPr id="8" name="Title 1"/>
          <p:cNvSpPr>
            <a:spLocks noGrp="1"/>
          </p:cNvSpPr>
          <p:nvPr>
            <p:ph type="title"/>
          </p:nvPr>
        </p:nvSpPr>
        <p:spPr>
          <a:xfrm>
            <a:off x="457200" y="228600"/>
            <a:ext cx="8229600" cy="1143000"/>
          </a:xfrm>
        </p:spPr>
        <p:txBody>
          <a:bodyPr/>
          <a:lstStyle/>
          <a:p>
            <a:r>
              <a:rPr lang="en-US" sz="4000" dirty="0"/>
              <a:t>Contrastive Prosody…</a:t>
            </a:r>
          </a:p>
        </p:txBody>
      </p:sp>
      <p:sp>
        <p:nvSpPr>
          <p:cNvPr id="9" name="TextBox 8"/>
          <p:cNvSpPr txBox="1"/>
          <p:nvPr/>
        </p:nvSpPr>
        <p:spPr>
          <a:xfrm>
            <a:off x="3968568" y="1527535"/>
            <a:ext cx="2249334" cy="369332"/>
          </a:xfrm>
          <a:prstGeom prst="rect">
            <a:avLst/>
          </a:prstGeom>
          <a:noFill/>
        </p:spPr>
        <p:txBody>
          <a:bodyPr wrap="none" rtlCol="0">
            <a:spAutoFit/>
          </a:bodyPr>
          <a:lstStyle/>
          <a:p>
            <a:r>
              <a:rPr lang="en-US" dirty="0">
                <a:solidFill>
                  <a:schemeClr val="tx1">
                    <a:lumMod val="50000"/>
                  </a:schemeClr>
                </a:solidFill>
              </a:rPr>
              <a:t>contrastive prosody </a:t>
            </a:r>
          </a:p>
        </p:txBody>
      </p:sp>
      <p:grpSp>
        <p:nvGrpSpPr>
          <p:cNvPr id="23" name="Group 22"/>
          <p:cNvGrpSpPr/>
          <p:nvPr/>
        </p:nvGrpSpPr>
        <p:grpSpPr>
          <a:xfrm>
            <a:off x="4572000" y="3967592"/>
            <a:ext cx="857069" cy="2782022"/>
            <a:chOff x="4572000" y="3967592"/>
            <a:chExt cx="857069" cy="2782022"/>
          </a:xfrm>
        </p:grpSpPr>
        <p:pic>
          <p:nvPicPr>
            <p:cNvPr id="24" name="Picture 10" descr="Image result for zebra  lineart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6129" y="3967592"/>
              <a:ext cx="818514" cy="9049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Image result for okapi lineart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892545"/>
              <a:ext cx="857069" cy="857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8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930564" y="1503068"/>
            <a:ext cx="6092094" cy="284337"/>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lumMod val="50000"/>
                </a:schemeClr>
              </a:solidFill>
              <a:effectLst/>
              <a:latin typeface="Arial" charset="0"/>
              <a:ea typeface="ＭＳ Ｐゴシック" pitchFamily="50" charset="-12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0564" y="1787406"/>
            <a:ext cx="6092094" cy="1897282"/>
          </a:xfrm>
        </p:spPr>
      </p:pic>
      <p:sp>
        <p:nvSpPr>
          <p:cNvPr id="6" name="TextBox 5"/>
          <p:cNvSpPr txBox="1"/>
          <p:nvPr/>
        </p:nvSpPr>
        <p:spPr>
          <a:xfrm>
            <a:off x="558618" y="6417681"/>
            <a:ext cx="2544286" cy="369332"/>
          </a:xfrm>
          <a:prstGeom prst="rect">
            <a:avLst/>
          </a:prstGeom>
          <a:noFill/>
        </p:spPr>
        <p:txBody>
          <a:bodyPr wrap="none" rtlCol="0">
            <a:spAutoFit/>
          </a:bodyPr>
          <a:lstStyle/>
          <a:p>
            <a:r>
              <a:rPr lang="en-US" dirty="0"/>
              <a:t>(</a:t>
            </a:r>
            <a:r>
              <a:rPr lang="en-US" dirty="0" err="1"/>
              <a:t>Kurumada</a:t>
            </a:r>
            <a:r>
              <a:rPr lang="en-US" dirty="0"/>
              <a:t> et al. 2012)</a:t>
            </a:r>
          </a:p>
        </p:txBody>
      </p:sp>
      <p:sp>
        <p:nvSpPr>
          <p:cNvPr id="7" name="TextBox 6"/>
          <p:cNvSpPr txBox="1"/>
          <p:nvPr/>
        </p:nvSpPr>
        <p:spPr>
          <a:xfrm>
            <a:off x="911279" y="1508781"/>
            <a:ext cx="1774845" cy="369332"/>
          </a:xfrm>
          <a:prstGeom prst="rect">
            <a:avLst/>
          </a:prstGeom>
          <a:noFill/>
        </p:spPr>
        <p:txBody>
          <a:bodyPr wrap="none" rtlCol="0">
            <a:spAutoFit/>
          </a:bodyPr>
          <a:lstStyle/>
          <a:p>
            <a:r>
              <a:rPr lang="en-US" dirty="0">
                <a:solidFill>
                  <a:schemeClr val="tx1">
                    <a:lumMod val="50000"/>
                  </a:schemeClr>
                </a:solidFill>
              </a:rPr>
              <a:t>neutral prosody</a:t>
            </a:r>
          </a:p>
        </p:txBody>
      </p:sp>
      <p:sp>
        <p:nvSpPr>
          <p:cNvPr id="8" name="Title 1"/>
          <p:cNvSpPr>
            <a:spLocks noGrp="1"/>
          </p:cNvSpPr>
          <p:nvPr>
            <p:ph type="title"/>
          </p:nvPr>
        </p:nvSpPr>
        <p:spPr>
          <a:xfrm>
            <a:off x="457200" y="228600"/>
            <a:ext cx="8229600" cy="1143000"/>
          </a:xfrm>
        </p:spPr>
        <p:txBody>
          <a:bodyPr/>
          <a:lstStyle/>
          <a:p>
            <a:r>
              <a:rPr lang="en-US" sz="4000" dirty="0"/>
              <a:t>Construction Use is Non-Binary!</a:t>
            </a:r>
          </a:p>
        </p:txBody>
      </p:sp>
      <p:sp>
        <p:nvSpPr>
          <p:cNvPr id="9" name="TextBox 8"/>
          <p:cNvSpPr txBox="1"/>
          <p:nvPr/>
        </p:nvSpPr>
        <p:spPr>
          <a:xfrm>
            <a:off x="3968568" y="1527535"/>
            <a:ext cx="2249334" cy="369332"/>
          </a:xfrm>
          <a:prstGeom prst="rect">
            <a:avLst/>
          </a:prstGeom>
          <a:noFill/>
        </p:spPr>
        <p:txBody>
          <a:bodyPr wrap="none" rtlCol="0">
            <a:spAutoFit/>
          </a:bodyPr>
          <a:lstStyle/>
          <a:p>
            <a:r>
              <a:rPr lang="en-US" dirty="0">
                <a:solidFill>
                  <a:schemeClr val="tx1">
                    <a:lumMod val="50000"/>
                  </a:schemeClr>
                </a:solidFill>
              </a:rPr>
              <a:t>contrastive prosody </a:t>
            </a:r>
          </a:p>
        </p:txBody>
      </p:sp>
      <p:grpSp>
        <p:nvGrpSpPr>
          <p:cNvPr id="15" name="Group 14"/>
          <p:cNvGrpSpPr/>
          <p:nvPr/>
        </p:nvGrpSpPr>
        <p:grpSpPr>
          <a:xfrm>
            <a:off x="2151362" y="4343390"/>
            <a:ext cx="4340857" cy="2061656"/>
            <a:chOff x="2151362" y="4100494"/>
            <a:chExt cx="4340857" cy="2061656"/>
          </a:xfrm>
        </p:grpSpPr>
        <p:sp>
          <p:nvSpPr>
            <p:cNvPr id="13" name="Rectangle 12"/>
            <p:cNvSpPr/>
            <p:nvPr/>
          </p:nvSpPr>
          <p:spPr bwMode="auto">
            <a:xfrm>
              <a:off x="2151362" y="4100494"/>
              <a:ext cx="1343974" cy="20616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336" y="4100494"/>
              <a:ext cx="2996883" cy="2061656"/>
            </a:xfrm>
            <a:prstGeom prst="rect">
              <a:avLst/>
            </a:prstGeom>
          </p:spPr>
        </p:pic>
        <p:sp>
          <p:nvSpPr>
            <p:cNvPr id="10" name="TextBox 9"/>
            <p:cNvSpPr txBox="1"/>
            <p:nvPr/>
          </p:nvSpPr>
          <p:spPr>
            <a:xfrm>
              <a:off x="2215190" y="4593295"/>
              <a:ext cx="1301959" cy="830997"/>
            </a:xfrm>
            <a:prstGeom prst="rect">
              <a:avLst/>
            </a:prstGeom>
            <a:noFill/>
          </p:spPr>
          <p:txBody>
            <a:bodyPr wrap="none" rtlCol="0">
              <a:spAutoFit/>
            </a:bodyPr>
            <a:lstStyle/>
            <a:p>
              <a:r>
                <a:rPr lang="en-US" sz="1600" dirty="0">
                  <a:solidFill>
                    <a:schemeClr val="tx1">
                      <a:lumMod val="50000"/>
                    </a:schemeClr>
                  </a:solidFill>
                </a:rPr>
                <a:t>% thinking it</a:t>
              </a:r>
            </a:p>
            <a:p>
              <a:r>
                <a:rPr lang="en-US" sz="1600" dirty="0">
                  <a:solidFill>
                    <a:schemeClr val="tx1">
                      <a:lumMod val="50000"/>
                    </a:schemeClr>
                  </a:solidFill>
                </a:rPr>
                <a:t>refers to an</a:t>
              </a:r>
            </a:p>
            <a:p>
              <a:r>
                <a:rPr lang="en-US" sz="1600" dirty="0">
                  <a:solidFill>
                    <a:schemeClr val="tx1">
                      <a:lumMod val="50000"/>
                    </a:schemeClr>
                  </a:solidFill>
                </a:rPr>
                <a:t>actual zebra</a:t>
              </a:r>
            </a:p>
          </p:txBody>
        </p:sp>
      </p:grpSp>
      <p:sp>
        <p:nvSpPr>
          <p:cNvPr id="16" name="Freeform 15"/>
          <p:cNvSpPr/>
          <p:nvPr/>
        </p:nvSpPr>
        <p:spPr bwMode="auto">
          <a:xfrm>
            <a:off x="2418347" y="3693695"/>
            <a:ext cx="1564106" cy="553452"/>
          </a:xfrm>
          <a:custGeom>
            <a:avLst/>
            <a:gdLst>
              <a:gd name="connsiteX0" fmla="*/ 0 w 1564106"/>
              <a:gd name="connsiteY0" fmla="*/ 0 h 553452"/>
              <a:gd name="connsiteX1" fmla="*/ 637674 w 1564106"/>
              <a:gd name="connsiteY1" fmla="*/ 216568 h 553452"/>
              <a:gd name="connsiteX2" fmla="*/ 1287379 w 1564106"/>
              <a:gd name="connsiteY2" fmla="*/ 276726 h 553452"/>
              <a:gd name="connsiteX3" fmla="*/ 1564106 w 1564106"/>
              <a:gd name="connsiteY3" fmla="*/ 553452 h 553452"/>
            </a:gdLst>
            <a:ahLst/>
            <a:cxnLst>
              <a:cxn ang="0">
                <a:pos x="connsiteX0" y="connsiteY0"/>
              </a:cxn>
              <a:cxn ang="0">
                <a:pos x="connsiteX1" y="connsiteY1"/>
              </a:cxn>
              <a:cxn ang="0">
                <a:pos x="connsiteX2" y="connsiteY2"/>
              </a:cxn>
              <a:cxn ang="0">
                <a:pos x="connsiteX3" y="connsiteY3"/>
              </a:cxn>
            </a:cxnLst>
            <a:rect l="l" t="t" r="r" b="b"/>
            <a:pathLst>
              <a:path w="1564106" h="553452">
                <a:moveTo>
                  <a:pt x="0" y="0"/>
                </a:moveTo>
                <a:cubicBezTo>
                  <a:pt x="211555" y="85223"/>
                  <a:pt x="423111" y="170447"/>
                  <a:pt x="637674" y="216568"/>
                </a:cubicBezTo>
                <a:cubicBezTo>
                  <a:pt x="852237" y="262689"/>
                  <a:pt x="1132974" y="220579"/>
                  <a:pt x="1287379" y="276726"/>
                </a:cubicBezTo>
                <a:cubicBezTo>
                  <a:pt x="1441784" y="332873"/>
                  <a:pt x="1502945" y="443162"/>
                  <a:pt x="1564106" y="553452"/>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7" name="Freeform 16"/>
          <p:cNvSpPr/>
          <p:nvPr/>
        </p:nvSpPr>
        <p:spPr bwMode="auto">
          <a:xfrm>
            <a:off x="5329989" y="3693695"/>
            <a:ext cx="818148" cy="601579"/>
          </a:xfrm>
          <a:custGeom>
            <a:avLst/>
            <a:gdLst>
              <a:gd name="connsiteX0" fmla="*/ 0 w 818148"/>
              <a:gd name="connsiteY0" fmla="*/ 0 h 601579"/>
              <a:gd name="connsiteX1" fmla="*/ 300790 w 818148"/>
              <a:gd name="connsiteY1" fmla="*/ 300789 h 601579"/>
              <a:gd name="connsiteX2" fmla="*/ 685800 w 818148"/>
              <a:gd name="connsiteY2" fmla="*/ 348916 h 601579"/>
              <a:gd name="connsiteX3" fmla="*/ 818148 w 818148"/>
              <a:gd name="connsiteY3" fmla="*/ 601579 h 601579"/>
            </a:gdLst>
            <a:ahLst/>
            <a:cxnLst>
              <a:cxn ang="0">
                <a:pos x="connsiteX0" y="connsiteY0"/>
              </a:cxn>
              <a:cxn ang="0">
                <a:pos x="connsiteX1" y="connsiteY1"/>
              </a:cxn>
              <a:cxn ang="0">
                <a:pos x="connsiteX2" y="connsiteY2"/>
              </a:cxn>
              <a:cxn ang="0">
                <a:pos x="connsiteX3" y="connsiteY3"/>
              </a:cxn>
            </a:cxnLst>
            <a:rect l="l" t="t" r="r" b="b"/>
            <a:pathLst>
              <a:path w="818148" h="601579">
                <a:moveTo>
                  <a:pt x="0" y="0"/>
                </a:moveTo>
                <a:cubicBezTo>
                  <a:pt x="93245" y="121318"/>
                  <a:pt x="186490" y="242636"/>
                  <a:pt x="300790" y="300789"/>
                </a:cubicBezTo>
                <a:cubicBezTo>
                  <a:pt x="415090" y="358942"/>
                  <a:pt x="599574" y="298784"/>
                  <a:pt x="685800" y="348916"/>
                </a:cubicBezTo>
                <a:cubicBezTo>
                  <a:pt x="772026" y="399048"/>
                  <a:pt x="818148" y="601579"/>
                  <a:pt x="818148" y="601579"/>
                </a:cubicBezTo>
              </a:path>
            </a:pathLst>
          </a:cu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8" name="TextBox 17">
            <a:extLst>
              <a:ext uri="{FF2B5EF4-FFF2-40B4-BE49-F238E27FC236}">
                <a16:creationId xmlns:a16="http://schemas.microsoft.com/office/drawing/2014/main" xmlns="" id="{18EA1BC4-9612-4F44-95BB-6252D88D35FC}"/>
              </a:ext>
            </a:extLst>
          </p:cNvPr>
          <p:cNvSpPr txBox="1"/>
          <p:nvPr/>
        </p:nvSpPr>
        <p:spPr>
          <a:xfrm>
            <a:off x="7178931" y="4329889"/>
            <a:ext cx="1507870" cy="923330"/>
          </a:xfrm>
          <a:prstGeom prst="rect">
            <a:avLst/>
          </a:prstGeom>
          <a:solidFill>
            <a:schemeClr val="accent1">
              <a:lumMod val="50000"/>
            </a:schemeClr>
          </a:solidFill>
        </p:spPr>
        <p:txBody>
          <a:bodyPr wrap="square" rtlCol="0">
            <a:spAutoFit/>
          </a:bodyPr>
          <a:lstStyle/>
          <a:p>
            <a:r>
              <a:rPr lang="en-US" dirty="0"/>
              <a:t>The only example</a:t>
            </a:r>
          </a:p>
          <a:p>
            <a:r>
              <a:rPr lang="en-US" dirty="0"/>
              <a:t>so far</a:t>
            </a:r>
          </a:p>
        </p:txBody>
      </p:sp>
      <p:grpSp>
        <p:nvGrpSpPr>
          <p:cNvPr id="19" name="Group 18"/>
          <p:cNvGrpSpPr/>
          <p:nvPr/>
        </p:nvGrpSpPr>
        <p:grpSpPr>
          <a:xfrm>
            <a:off x="4056434" y="4591455"/>
            <a:ext cx="2435785" cy="1813591"/>
            <a:chOff x="4056434" y="4591455"/>
            <a:chExt cx="2435785" cy="1643975"/>
          </a:xfrm>
        </p:grpSpPr>
        <p:grpSp>
          <p:nvGrpSpPr>
            <p:cNvPr id="11" name="Group 10"/>
            <p:cNvGrpSpPr/>
            <p:nvPr/>
          </p:nvGrpSpPr>
          <p:grpSpPr>
            <a:xfrm>
              <a:off x="4056434" y="4591455"/>
              <a:ext cx="2286000" cy="1643975"/>
              <a:chOff x="4056434" y="4591455"/>
              <a:chExt cx="2286000" cy="1643975"/>
            </a:xfrm>
            <a:solidFill>
              <a:schemeClr val="tx1"/>
            </a:solidFill>
          </p:grpSpPr>
          <p:sp>
            <p:nvSpPr>
              <p:cNvPr id="2" name="Rectangle 1"/>
              <p:cNvSpPr/>
              <p:nvPr/>
            </p:nvSpPr>
            <p:spPr bwMode="auto">
              <a:xfrm>
                <a:off x="4075889" y="4591455"/>
                <a:ext cx="2003898" cy="1322962"/>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 name="Rectangle 2"/>
              <p:cNvSpPr/>
              <p:nvPr/>
            </p:nvSpPr>
            <p:spPr bwMode="auto">
              <a:xfrm>
                <a:off x="4056434" y="5856051"/>
                <a:ext cx="2286000" cy="37937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2" name="Rectangle 11"/>
            <p:cNvSpPr/>
            <p:nvPr/>
          </p:nvSpPr>
          <p:spPr bwMode="auto">
            <a:xfrm>
              <a:off x="5602310" y="5100034"/>
              <a:ext cx="889909" cy="27045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21" name="Oval 20"/>
          <p:cNvSpPr/>
          <p:nvPr/>
        </p:nvSpPr>
        <p:spPr bwMode="auto">
          <a:xfrm>
            <a:off x="4005104" y="4591455"/>
            <a:ext cx="91439" cy="101123"/>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Oval 21"/>
          <p:cNvSpPr/>
          <p:nvPr/>
        </p:nvSpPr>
        <p:spPr bwMode="auto">
          <a:xfrm>
            <a:off x="6083662" y="5581830"/>
            <a:ext cx="91439" cy="101123"/>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0" name="AutoShape 4" descr="Image result for zebra line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6" descr="Image result for zebra line art"/>
          <p:cNvSpPr>
            <a:spLocks noChangeAspect="1" noChangeArrowheads="1"/>
          </p:cNvSpPr>
          <p:nvPr/>
        </p:nvSpPr>
        <p:spPr bwMode="auto">
          <a:xfrm>
            <a:off x="30012" y="6591049"/>
            <a:ext cx="48505" cy="48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8" descr="Image result for zebra  lineart free"/>
          <p:cNvSpPr>
            <a:spLocks noChangeAspect="1" noChangeArrowheads="1"/>
          </p:cNvSpPr>
          <p:nvPr/>
        </p:nvSpPr>
        <p:spPr bwMode="auto">
          <a:xfrm>
            <a:off x="182412" y="6743449"/>
            <a:ext cx="48505" cy="485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4572000" y="3967592"/>
            <a:ext cx="857069" cy="2782022"/>
            <a:chOff x="4572000" y="3967592"/>
            <a:chExt cx="857069" cy="2782022"/>
          </a:xfrm>
        </p:grpSpPr>
        <p:pic>
          <p:nvPicPr>
            <p:cNvPr id="30" name="Picture 10" descr="Image result for zebra  lineart f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6129" y="3967592"/>
              <a:ext cx="818514" cy="90491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Image result for okapi lineart fre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5892545"/>
              <a:ext cx="857069" cy="857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722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9"/>
                                        </p:tgtEl>
                                      </p:cBhvr>
                                    </p:animEffect>
                                    <p:anim calcmode="lin" valueType="num">
                                      <p:cBhvr>
                                        <p:cTn id="7" dur="1000"/>
                                        <p:tgtEl>
                                          <p:spTgt spid="19"/>
                                        </p:tgtEl>
                                        <p:attrNameLst>
                                          <p:attrName>ppt_x</p:attrName>
                                        </p:attrNameLst>
                                      </p:cBhvr>
                                      <p:tavLst>
                                        <p:tav tm="0">
                                          <p:val>
                                            <p:strVal val="ppt_x"/>
                                          </p:val>
                                        </p:tav>
                                        <p:tav tm="100000">
                                          <p:val>
                                            <p:strVal val="ppt_x"/>
                                          </p:val>
                                        </p:tav>
                                      </p:tavLst>
                                    </p:anim>
                                    <p:anim calcmode="lin" valueType="num">
                                      <p:cBhvr>
                                        <p:cTn id="8" dur="1000"/>
                                        <p:tgtEl>
                                          <p:spTgt spid="19"/>
                                        </p:tgtEl>
                                        <p:attrNameLst>
                                          <p:attrName>ppt_y</p:attrName>
                                        </p:attrNameLst>
                                      </p:cBhvr>
                                      <p:tavLst>
                                        <p:tav tm="0">
                                          <p:val>
                                            <p:strVal val="ppt_y"/>
                                          </p:val>
                                        </p:tav>
                                        <p:tav tm="100000">
                                          <p:val>
                                            <p:strVal val="ppt_y+.1"/>
                                          </p:val>
                                        </p:tav>
                                      </p:tavLst>
                                    </p:anim>
                                    <p:set>
                                      <p:cBhvr>
                                        <p:cTn id="9" dur="1" fill="hold">
                                          <p:stCondLst>
                                            <p:cond delay="999"/>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29"/>
                                        </p:tgtEl>
                                        <p:attrNameLst>
                                          <p:attrName>ppt_x</p:attrName>
                                        </p:attrNameLst>
                                      </p:cBhvr>
                                      <p:tavLst>
                                        <p:tav tm="0">
                                          <p:val>
                                            <p:strVal val="ppt_x"/>
                                          </p:val>
                                        </p:tav>
                                        <p:tav tm="100000">
                                          <p:val>
                                            <p:strVal val="ppt_x"/>
                                          </p:val>
                                        </p:tav>
                                      </p:tavLst>
                                    </p:anim>
                                    <p:anim calcmode="lin" valueType="num">
                                      <p:cBhvr additive="base">
                                        <p:cTn id="26" dur="500"/>
                                        <p:tgtEl>
                                          <p:spTgt spid="29"/>
                                        </p:tgtEl>
                                        <p:attrNameLst>
                                          <p:attrName>ppt_y</p:attrName>
                                        </p:attrNameLst>
                                      </p:cBhvr>
                                      <p:tavLst>
                                        <p:tav tm="0">
                                          <p:val>
                                            <p:strVal val="ppt_y"/>
                                          </p:val>
                                        </p:tav>
                                        <p:tav tm="100000">
                                          <p:val>
                                            <p:strVal val="1+ppt_h/2"/>
                                          </p:val>
                                        </p:tav>
                                      </p:tavLst>
                                    </p:anim>
                                    <p:set>
                                      <p:cBhvr>
                                        <p:cTn id="2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Preliminary Prosodic Control in E2E Synthesis"/>
          <p:cNvSpPr txBox="1">
            <a:spLocks/>
          </p:cNvSpPr>
          <p:nvPr/>
        </p:nvSpPr>
        <p:spPr bwMode="auto">
          <a:xfrm>
            <a:off x="669727" y="178594"/>
            <a:ext cx="7804547" cy="909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defTabSz="303783" rtl="0" fontAlgn="base">
              <a:spcBef>
                <a:spcPct val="0"/>
              </a:spcBef>
              <a:spcAft>
                <a:spcPct val="0"/>
              </a:spcAft>
              <a:defRPr kumimoji="1" sz="416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r>
              <a:rPr lang="en-US" kern="0" dirty="0"/>
              <a:t>* Still a Challenge for Synthesis </a:t>
            </a:r>
          </a:p>
        </p:txBody>
      </p:sp>
      <p:sp>
        <p:nvSpPr>
          <p:cNvPr id="11" name="Prominence marking through capitalization.…"/>
          <p:cNvSpPr txBox="1">
            <a:spLocks/>
          </p:cNvSpPr>
          <p:nvPr/>
        </p:nvSpPr>
        <p:spPr bwMode="auto">
          <a:xfrm>
            <a:off x="669727" y="1417342"/>
            <a:ext cx="7804547" cy="37651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spcBef>
                <a:spcPts val="1125"/>
              </a:spcBef>
              <a:buFontTx/>
              <a:buNone/>
            </a:pPr>
            <a:r>
              <a:rPr lang="en-US" sz="1800" i="1" kern="0" dirty="0"/>
              <a:t>The buses aren't the problem, they actually provide a solution. </a:t>
            </a:r>
          </a:p>
          <a:p>
            <a:pPr marL="0" indent="0">
              <a:spcBef>
                <a:spcPts val="1125"/>
              </a:spcBef>
              <a:buFontTx/>
              <a:buNone/>
            </a:pPr>
            <a:endParaRPr lang="en-US" sz="1800" i="1" kern="0" dirty="0"/>
          </a:p>
          <a:p>
            <a:pPr>
              <a:spcBef>
                <a:spcPts val="1125"/>
              </a:spcBef>
            </a:pPr>
            <a:r>
              <a:rPr lang="en-US" sz="2400" kern="0" dirty="0"/>
              <a:t>Synthesized</a:t>
            </a:r>
          </a:p>
          <a:p>
            <a:pPr marL="0" indent="0">
              <a:spcBef>
                <a:spcPts val="600"/>
              </a:spcBef>
              <a:buFontTx/>
              <a:buNone/>
            </a:pPr>
            <a:r>
              <a:rPr lang="en-US" kern="0" dirty="0"/>
              <a:t>   </a:t>
            </a:r>
            <a:r>
              <a:rPr lang="en-US" sz="2000" kern="0" dirty="0"/>
              <a:t>trained on data with prominence marked by capitalization</a:t>
            </a:r>
          </a:p>
          <a:p>
            <a:pPr marL="625056" lvl="2" indent="0">
              <a:spcBef>
                <a:spcPts val="1125"/>
              </a:spcBef>
              <a:buFontTx/>
              <a:buNone/>
              <a:defRPr sz="2600" i="1"/>
            </a:pPr>
            <a:r>
              <a:rPr lang="en-US" sz="1800" i="1" kern="0" dirty="0"/>
              <a:t>The buses aren't the PROBLEM, they actually provide a SOLUTION.</a:t>
            </a:r>
            <a:endParaRPr lang="en-US" kern="0" dirty="0"/>
          </a:p>
          <a:p>
            <a:pPr marL="0" indent="0">
              <a:spcBef>
                <a:spcPts val="1125"/>
              </a:spcBef>
              <a:buNone/>
            </a:pPr>
            <a:endParaRPr lang="en-US" sz="1600" kern="0" dirty="0"/>
          </a:p>
          <a:p>
            <a:pPr>
              <a:spcBef>
                <a:spcPts val="1125"/>
              </a:spcBef>
            </a:pPr>
            <a:r>
              <a:rPr lang="en-US" sz="2400" kern="0" dirty="0"/>
              <a:t>Reference</a:t>
            </a:r>
          </a:p>
          <a:p>
            <a:pPr>
              <a:spcBef>
                <a:spcPts val="1125"/>
              </a:spcBef>
            </a:pPr>
            <a:endParaRPr lang="en-US" kern="0" dirty="0"/>
          </a:p>
        </p:txBody>
      </p:sp>
      <p:pic>
        <p:nvPicPr>
          <p:cNvPr id="12" name="bus_nostress.wav" descr="bus_nostress.wav"/>
          <p:cNvPicPr>
            <a:picLocks/>
          </p:cNvPicPr>
          <p:nvPr>
            <a:audioFile r:link="rId2"/>
            <p:extLst>
              <p:ext uri="{DAA4B4D4-6D71-4841-9C94-3DE7FCFB9230}">
                <p14:media xmlns:p14="http://schemas.microsoft.com/office/powerpoint/2010/main" r:embed="rId1"/>
              </p:ext>
            </p:extLst>
          </p:nvPr>
        </p:nvPicPr>
        <p:blipFill>
          <a:blip r:embed="rId6"/>
          <a:stretch>
            <a:fillRect/>
          </a:stretch>
        </p:blipFill>
        <p:spPr>
          <a:xfrm>
            <a:off x="2882627" y="4209355"/>
            <a:ext cx="401837" cy="401837"/>
          </a:xfrm>
          <a:prstGeom prst="rect">
            <a:avLst/>
          </a:prstGeom>
          <a:ln w="12700">
            <a:miter lim="400000"/>
          </a:ln>
        </p:spPr>
      </p:pic>
      <p:pic>
        <p:nvPicPr>
          <p:cNvPr id="13" name="bus_stress.wav" descr="bus_stress.wav"/>
          <p:cNvPicPr>
            <a:picLocks/>
          </p:cNvPicPr>
          <p:nvPr>
            <a:audioFile r:link="rId4"/>
            <p:extLst>
              <p:ext uri="{DAA4B4D4-6D71-4841-9C94-3DE7FCFB9230}">
                <p14:media xmlns:p14="http://schemas.microsoft.com/office/powerpoint/2010/main" r:embed="rId3"/>
              </p:ext>
            </p:extLst>
          </p:nvPr>
        </p:nvPicPr>
        <p:blipFill>
          <a:blip r:embed="rId6"/>
          <a:stretch>
            <a:fillRect/>
          </a:stretch>
        </p:blipFill>
        <p:spPr>
          <a:xfrm>
            <a:off x="3284464" y="2387696"/>
            <a:ext cx="401837" cy="401837"/>
          </a:xfrm>
          <a:prstGeom prst="rect">
            <a:avLst/>
          </a:prstGeom>
          <a:ln w="12700">
            <a:miter lim="400000"/>
          </a:ln>
        </p:spPr>
      </p:pic>
      <p:sp>
        <p:nvSpPr>
          <p:cNvPr id="14" name="https://google.github.io/tacotron/publications/tacotron/index.html"/>
          <p:cNvSpPr txBox="1"/>
          <p:nvPr/>
        </p:nvSpPr>
        <p:spPr>
          <a:xfrm>
            <a:off x="612775" y="6498892"/>
            <a:ext cx="4143763" cy="24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nchor="ctr">
            <a:spAutoFit/>
          </a:bodyPr>
          <a:lstStyle>
            <a:lvl1pPr>
              <a:defRPr sz="1600" b="0">
                <a:solidFill>
                  <a:srgbClr val="5E5E5E"/>
                </a:solidFill>
              </a:defRPr>
            </a:lvl1pPr>
          </a:lstStyle>
          <a:p>
            <a:pPr algn="ctr" defTabSz="410751" fontAlgn="auto" hangingPunct="0">
              <a:spcBef>
                <a:spcPts val="0"/>
              </a:spcBef>
              <a:spcAft>
                <a:spcPts val="0"/>
              </a:spcAft>
            </a:pPr>
            <a:r>
              <a:rPr kumimoji="0" sz="1125" kern="0" dirty="0">
                <a:solidFill>
                  <a:schemeClr val="tx1"/>
                </a:solidFill>
                <a:latin typeface="Helvetica Neue"/>
                <a:sym typeface="Helvetica Neue"/>
              </a:rPr>
              <a:t>https://google.github.io/tacotron/publications/tacotron/index.html</a:t>
            </a:r>
          </a:p>
        </p:txBody>
      </p:sp>
      <p:sp>
        <p:nvSpPr>
          <p:cNvPr id="15" name="Rectangle 14"/>
          <p:cNvSpPr/>
          <p:nvPr/>
        </p:nvSpPr>
        <p:spPr>
          <a:xfrm>
            <a:off x="1941475" y="4983463"/>
            <a:ext cx="4929344" cy="438582"/>
          </a:xfrm>
          <a:prstGeom prst="rect">
            <a:avLst/>
          </a:prstGeom>
          <a:solidFill>
            <a:schemeClr val="bg1">
              <a:lumMod val="60000"/>
              <a:lumOff val="40000"/>
            </a:schemeClr>
          </a:solidFill>
        </p:spPr>
        <p:txBody>
          <a:bodyPr wrap="square">
            <a:spAutoFit/>
          </a:bodyPr>
          <a:lstStyle/>
          <a:p>
            <a:pPr algn="ctr">
              <a:spcBef>
                <a:spcPts val="1125"/>
              </a:spcBef>
            </a:pPr>
            <a:r>
              <a:rPr lang="en-US" dirty="0">
                <a:solidFill>
                  <a:srgbClr val="FAE232"/>
                </a:solidFill>
              </a:rPr>
              <a:t> #</a:t>
            </a:r>
            <a:r>
              <a:rPr lang="en-US" sz="2250" dirty="0">
                <a:solidFill>
                  <a:srgbClr val="FAE232"/>
                </a:solidFill>
                <a:latin typeface="IBM Plex Sans"/>
                <a:ea typeface="IBM Plex Sans"/>
                <a:cs typeface="IBM Plex Sans"/>
                <a:sym typeface="IBM Plex Sans"/>
              </a:rPr>
              <a:t>6 Not all of prosody is unit-linked!</a:t>
            </a:r>
          </a:p>
        </p:txBody>
      </p:sp>
      <p:sp>
        <p:nvSpPr>
          <p:cNvPr id="16" name="Rectangle 15"/>
          <p:cNvSpPr/>
          <p:nvPr/>
        </p:nvSpPr>
        <p:spPr>
          <a:xfrm>
            <a:off x="365806" y="5613241"/>
            <a:ext cx="8493734" cy="438582"/>
          </a:xfrm>
          <a:prstGeom prst="rect">
            <a:avLst/>
          </a:prstGeom>
          <a:solidFill>
            <a:schemeClr val="bg1">
              <a:lumMod val="60000"/>
              <a:lumOff val="40000"/>
            </a:schemeClr>
          </a:solidFill>
        </p:spPr>
        <p:txBody>
          <a:bodyPr wrap="square">
            <a:spAutoFit/>
          </a:bodyPr>
          <a:lstStyle/>
          <a:p>
            <a:pPr algn="ctr">
              <a:spcBef>
                <a:spcPts val="1125"/>
              </a:spcBef>
            </a:pPr>
            <a:r>
              <a:rPr lang="en-US" dirty="0">
                <a:solidFill>
                  <a:srgbClr val="FAE232"/>
                </a:solidFill>
              </a:rPr>
              <a:t> #</a:t>
            </a:r>
            <a:r>
              <a:rPr lang="en-US" sz="2250" dirty="0">
                <a:solidFill>
                  <a:srgbClr val="FAE232"/>
                </a:solidFill>
                <a:latin typeface="IBM Plex Sans"/>
                <a:ea typeface="IBM Plex Sans"/>
                <a:cs typeface="IBM Plex Sans"/>
                <a:sym typeface="IBM Plex Sans"/>
              </a:rPr>
              <a:t>7 What are the functions? How do we help AI to catch up?   </a:t>
            </a:r>
          </a:p>
        </p:txBody>
      </p:sp>
      <p:pic>
        <p:nvPicPr>
          <p:cNvPr id="2" name="Picture 1"/>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51920" y="2278574"/>
            <a:ext cx="547509" cy="547509"/>
          </a:xfrm>
          <a:prstGeom prst="rect">
            <a:avLst/>
          </a:prstGeom>
        </p:spPr>
      </p:pic>
      <p:pic>
        <p:nvPicPr>
          <p:cNvPr id="17" name="Picture 16"/>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55608" y="4161637"/>
            <a:ext cx="547509" cy="547509"/>
          </a:xfrm>
          <a:prstGeom prst="rect">
            <a:avLst/>
          </a:prstGeom>
        </p:spPr>
      </p:pic>
    </p:spTree>
    <p:extLst>
      <p:ext uri="{BB962C8B-B14F-4D97-AF65-F5344CB8AC3E}">
        <p14:creationId xmlns:p14="http://schemas.microsoft.com/office/powerpoint/2010/main" val="202443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38"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038"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5" fill="hold" display="0">
                  <p:stCondLst>
                    <p:cond delay="indefinite"/>
                  </p:stCondLst>
                </p:cTn>
                <p:tgtEl>
                  <p:spTgt spid="13"/>
                </p:tgtEl>
              </p:cMediaNode>
            </p:audio>
            <p:audio>
              <p:cMediaNode vol="100000" showWhenStopped="0">
                <p:cTn id="26" fill="hold" display="0">
                  <p:stCondLst>
                    <p:cond delay="indefinite"/>
                  </p:stCondLst>
                </p:cTn>
                <p:tgtEl>
                  <p:spTgt spid="12"/>
                </p:tgtEl>
              </p:cMediaNode>
            </p:audio>
          </p:childTnLst>
        </p:cTn>
      </p:par>
    </p:tnLst>
    <p:bldLst>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68"/>
            <a:ext cx="8229600" cy="1143000"/>
          </a:xfrm>
        </p:spPr>
        <p:txBody>
          <a:bodyPr/>
          <a:lstStyle/>
          <a:p>
            <a:r>
              <a:rPr lang="en-US" sz="4000" dirty="0"/>
              <a:t>The Minor Third Construction</a:t>
            </a:r>
          </a:p>
        </p:txBody>
      </p:sp>
      <p:sp>
        <p:nvSpPr>
          <p:cNvPr id="3" name="Content Placeholder 2"/>
          <p:cNvSpPr>
            <a:spLocks noGrp="1"/>
          </p:cNvSpPr>
          <p:nvPr>
            <p:ph idx="1"/>
          </p:nvPr>
        </p:nvSpPr>
        <p:spPr>
          <a:xfrm>
            <a:off x="1554513" y="1600200"/>
            <a:ext cx="4297678" cy="822971"/>
          </a:xfrm>
        </p:spPr>
        <p:txBody>
          <a:bodyPr/>
          <a:lstStyle/>
          <a:p>
            <a:pPr marL="0" indent="0">
              <a:buNone/>
            </a:pPr>
            <a:r>
              <a:rPr lang="en-US" i="1" dirty="0"/>
              <a:t>“Good    Morning”</a:t>
            </a:r>
          </a:p>
        </p:txBody>
      </p:sp>
      <p:cxnSp>
        <p:nvCxnSpPr>
          <p:cNvPr id="5" name="Straight Connector 4"/>
          <p:cNvCxnSpPr/>
          <p:nvPr/>
        </p:nvCxnSpPr>
        <p:spPr bwMode="auto">
          <a:xfrm flipV="1">
            <a:off x="1828830" y="3424219"/>
            <a:ext cx="731512" cy="4781"/>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7" name="Straight Connector 6"/>
          <p:cNvCxnSpPr/>
          <p:nvPr/>
        </p:nvCxnSpPr>
        <p:spPr bwMode="auto">
          <a:xfrm>
            <a:off x="3383293" y="3977634"/>
            <a:ext cx="100582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Arrow Connector 8"/>
          <p:cNvCxnSpPr/>
          <p:nvPr/>
        </p:nvCxnSpPr>
        <p:spPr bwMode="auto">
          <a:xfrm flipV="1">
            <a:off x="1097318" y="2606049"/>
            <a:ext cx="0" cy="2194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1097318" y="4800585"/>
            <a:ext cx="40233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TextBox 12"/>
          <p:cNvSpPr txBox="1"/>
          <p:nvPr/>
        </p:nvSpPr>
        <p:spPr>
          <a:xfrm>
            <a:off x="365806" y="3333985"/>
            <a:ext cx="671979" cy="369332"/>
          </a:xfrm>
          <a:prstGeom prst="rect">
            <a:avLst/>
          </a:prstGeom>
          <a:noFill/>
        </p:spPr>
        <p:txBody>
          <a:bodyPr wrap="none" rtlCol="0">
            <a:spAutoFit/>
          </a:bodyPr>
          <a:lstStyle/>
          <a:p>
            <a:r>
              <a:rPr lang="en-US" dirty="0">
                <a:solidFill>
                  <a:srgbClr val="FFFFFF"/>
                </a:solidFill>
              </a:rPr>
              <a:t>pitch</a:t>
            </a:r>
          </a:p>
        </p:txBody>
      </p:sp>
      <p:sp>
        <p:nvSpPr>
          <p:cNvPr id="14" name="TextBox 13"/>
          <p:cNvSpPr txBox="1"/>
          <p:nvPr/>
        </p:nvSpPr>
        <p:spPr>
          <a:xfrm>
            <a:off x="3214228" y="5017200"/>
            <a:ext cx="620683" cy="369332"/>
          </a:xfrm>
          <a:prstGeom prst="rect">
            <a:avLst/>
          </a:prstGeom>
          <a:noFill/>
        </p:spPr>
        <p:txBody>
          <a:bodyPr wrap="none" rtlCol="0">
            <a:spAutoFit/>
          </a:bodyPr>
          <a:lstStyle/>
          <a:p>
            <a:r>
              <a:rPr lang="en-US" dirty="0">
                <a:solidFill>
                  <a:srgbClr val="FFFFFF"/>
                </a:solidFill>
              </a:rPr>
              <a:t>time</a:t>
            </a:r>
          </a:p>
        </p:txBody>
      </p:sp>
      <p:sp>
        <p:nvSpPr>
          <p:cNvPr id="15" name="TextBox 14"/>
          <p:cNvSpPr txBox="1"/>
          <p:nvPr/>
        </p:nvSpPr>
        <p:spPr>
          <a:xfrm>
            <a:off x="359777" y="6372575"/>
            <a:ext cx="5716052" cy="369332"/>
          </a:xfrm>
          <a:prstGeom prst="rect">
            <a:avLst/>
          </a:prstGeom>
          <a:noFill/>
        </p:spPr>
        <p:txBody>
          <a:bodyPr wrap="none" rtlCol="0">
            <a:spAutoFit/>
          </a:bodyPr>
          <a:lstStyle/>
          <a:p>
            <a:r>
              <a:rPr lang="en-US" dirty="0">
                <a:solidFill>
                  <a:srgbClr val="FFFFFF"/>
                </a:solidFill>
              </a:rPr>
              <a:t>* minor-third pattern (Ladd 1978, Day-O’Connell 2013)</a:t>
            </a:r>
          </a:p>
        </p:txBody>
      </p:sp>
      <p:sp>
        <p:nvSpPr>
          <p:cNvPr id="29" name="Right Brace 28"/>
          <p:cNvSpPr/>
          <p:nvPr/>
        </p:nvSpPr>
        <p:spPr bwMode="auto">
          <a:xfrm>
            <a:off x="4520904" y="3424219"/>
            <a:ext cx="91439" cy="55341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FFFFFF"/>
              </a:solidFill>
            </a:endParaRPr>
          </a:p>
        </p:txBody>
      </p:sp>
      <p:sp>
        <p:nvSpPr>
          <p:cNvPr id="30" name="TextBox 29"/>
          <p:cNvSpPr txBox="1"/>
          <p:nvPr/>
        </p:nvSpPr>
        <p:spPr>
          <a:xfrm>
            <a:off x="4590533" y="3515310"/>
            <a:ext cx="1627369" cy="369332"/>
          </a:xfrm>
          <a:prstGeom prst="rect">
            <a:avLst/>
          </a:prstGeom>
          <a:noFill/>
        </p:spPr>
        <p:txBody>
          <a:bodyPr wrap="none" rtlCol="0">
            <a:spAutoFit/>
          </a:bodyPr>
          <a:lstStyle/>
          <a:p>
            <a:r>
              <a:rPr lang="en-US" dirty="0">
                <a:solidFill>
                  <a:srgbClr val="FFFFFF"/>
                </a:solidFill>
              </a:rPr>
              <a:t>~ 3 semitones</a:t>
            </a:r>
          </a:p>
        </p:txBody>
      </p:sp>
      <p:sp>
        <p:nvSpPr>
          <p:cNvPr id="4" name="AutoShape 2" descr="Image result for musical 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 name="AutoShape 4" descr="Image result for musical re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 name="AutoShape 2" descr="Image result for harmonic structure of pit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7960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Much More than Just intonation!</a:t>
            </a:r>
          </a:p>
        </p:txBody>
      </p:sp>
      <p:sp>
        <p:nvSpPr>
          <p:cNvPr id="3" name="Content Placeholder 2"/>
          <p:cNvSpPr>
            <a:spLocks noGrp="1"/>
          </p:cNvSpPr>
          <p:nvPr>
            <p:ph idx="1"/>
          </p:nvPr>
        </p:nvSpPr>
        <p:spPr>
          <a:xfrm>
            <a:off x="457199" y="1600200"/>
            <a:ext cx="8558982" cy="4230329"/>
          </a:xfrm>
        </p:spPr>
        <p:txBody>
          <a:bodyPr numCol="2"/>
          <a:lstStyle/>
          <a:p>
            <a:pPr marL="514350" indent="-514350">
              <a:buAutoNum type="arabicPeriod"/>
            </a:pPr>
            <a:r>
              <a:rPr lang="en-US" sz="2400" dirty="0"/>
              <a:t>Flat in pitch</a:t>
            </a:r>
          </a:p>
          <a:p>
            <a:pPr marL="514350" indent="-514350">
              <a:buAutoNum type="arabicPeriod"/>
            </a:pPr>
            <a:r>
              <a:rPr lang="en-US" sz="2400" dirty="0"/>
              <a:t>Lengthened</a:t>
            </a:r>
          </a:p>
          <a:p>
            <a:pPr marL="514350" indent="-514350">
              <a:buAutoNum type="arabicPeriod"/>
            </a:pPr>
            <a:r>
              <a:rPr lang="en-US" sz="2400" dirty="0"/>
              <a:t>Pitch drop </a:t>
            </a:r>
          </a:p>
          <a:p>
            <a:pPr marL="400050" lvl="1" indent="0">
              <a:buNone/>
            </a:pPr>
            <a:r>
              <a:rPr lang="en-US" sz="2000" dirty="0"/>
              <a:t>a. small, </a:t>
            </a:r>
          </a:p>
          <a:p>
            <a:pPr marL="400050" lvl="1" indent="0">
              <a:buNone/>
            </a:pPr>
            <a:r>
              <a:rPr lang="en-US" sz="2000" dirty="0"/>
              <a:t>b. consistent-</a:t>
            </a:r>
            <a:r>
              <a:rPr lang="en-US" sz="2000" dirty="0" err="1"/>
              <a:t>ish</a:t>
            </a:r>
            <a:endParaRPr lang="en-US" sz="2000" dirty="0"/>
          </a:p>
          <a:p>
            <a:pPr marL="514350" indent="-514350">
              <a:buAutoNum type="arabicPeriod"/>
            </a:pPr>
            <a:r>
              <a:rPr lang="en-US" sz="2400" dirty="0"/>
              <a:t>High in pitch</a:t>
            </a:r>
          </a:p>
          <a:p>
            <a:pPr marL="514350" indent="-514350">
              <a:buAutoNum type="arabicPeriod"/>
            </a:pPr>
            <a:r>
              <a:rPr lang="en-US" sz="2400" dirty="0"/>
              <a:t>Even in intensity</a:t>
            </a:r>
          </a:p>
          <a:p>
            <a:pPr marL="514350" indent="-514350">
              <a:buAutoNum type="arabicPeriod"/>
            </a:pPr>
            <a:r>
              <a:rPr lang="en-US" sz="2400" dirty="0"/>
              <a:t>High in </a:t>
            </a:r>
            <a:r>
              <a:rPr lang="en-US" sz="2400" dirty="0" err="1"/>
              <a:t>harmonicity</a:t>
            </a:r>
            <a:endParaRPr lang="en-US" sz="2400" dirty="0"/>
          </a:p>
          <a:p>
            <a:pPr marL="514350" indent="-514350">
              <a:buAutoNum type="arabicPeriod"/>
            </a:pPr>
            <a:r>
              <a:rPr lang="en-US" sz="2400" dirty="0"/>
              <a:t>Loud</a:t>
            </a:r>
          </a:p>
          <a:p>
            <a:pPr marL="514350" indent="-514350">
              <a:buAutoNum type="arabicPeriod"/>
            </a:pPr>
            <a:r>
              <a:rPr lang="en-US" sz="2400" dirty="0"/>
              <a:t>Flat on lead-in too</a:t>
            </a:r>
          </a:p>
          <a:p>
            <a:pPr marL="514350" indent="-514350">
              <a:buAutoNum type="arabicPeriod"/>
            </a:pPr>
            <a:endParaRPr lang="en-US" sz="2400" dirty="0"/>
          </a:p>
          <a:p>
            <a:pPr marL="514350" indent="-514350">
              <a:buAutoNum type="arabicPeriod"/>
            </a:pPr>
            <a:r>
              <a:rPr lang="en-US" sz="2400" dirty="0"/>
              <a:t>Second syllable</a:t>
            </a:r>
          </a:p>
          <a:p>
            <a:pPr marL="914400" lvl="1" indent="-514350">
              <a:buAutoNum type="alphaLcPeriod"/>
            </a:pPr>
            <a:r>
              <a:rPr lang="en-US" sz="2000" dirty="0"/>
              <a:t>Less flat</a:t>
            </a:r>
          </a:p>
          <a:p>
            <a:pPr marL="914400" lvl="1" indent="-514350">
              <a:buAutoNum type="alphaLcPeriod"/>
            </a:pPr>
            <a:r>
              <a:rPr lang="en-US" sz="2000" dirty="0"/>
              <a:t>Longer</a:t>
            </a:r>
          </a:p>
          <a:p>
            <a:pPr marL="914400" lvl="1" indent="-514350">
              <a:buAutoNum type="alphaLcPeriod"/>
            </a:pPr>
            <a:r>
              <a:rPr lang="en-US" sz="2000" dirty="0"/>
              <a:t>More harmonic</a:t>
            </a:r>
          </a:p>
          <a:p>
            <a:pPr marL="0" indent="0">
              <a:buNone/>
            </a:pPr>
            <a:r>
              <a:rPr lang="en-US" sz="2400" dirty="0"/>
              <a:t>10. Drop is fast</a:t>
            </a:r>
          </a:p>
          <a:p>
            <a:pPr marL="0" indent="0">
              <a:buNone/>
            </a:pPr>
            <a:r>
              <a:rPr lang="en-US" sz="2400" dirty="0"/>
              <a:t>11. Silent after end</a:t>
            </a:r>
          </a:p>
          <a:p>
            <a:pPr marL="0" indent="0">
              <a:buNone/>
            </a:pPr>
            <a:r>
              <a:rPr lang="en-US" sz="2400" dirty="0"/>
              <a:t>12. </a:t>
            </a:r>
            <a:r>
              <a:rPr lang="en-US" sz="2400" dirty="0" err="1"/>
              <a:t>Downstep</a:t>
            </a:r>
            <a:r>
              <a:rPr lang="en-US" sz="2400" dirty="0"/>
              <a:t> at volume dip</a:t>
            </a:r>
          </a:p>
          <a:p>
            <a:pPr marL="0" indent="0">
              <a:buNone/>
            </a:pPr>
            <a:r>
              <a:rPr lang="en-US" sz="2400" dirty="0"/>
              <a:t>13. Preceding </a:t>
            </a:r>
            <a:r>
              <a:rPr lang="en-US" sz="2400" dirty="0" err="1"/>
              <a:t>upstep</a:t>
            </a:r>
            <a:r>
              <a:rPr lang="en-US" sz="2400" dirty="0"/>
              <a:t> common</a:t>
            </a:r>
          </a:p>
          <a:p>
            <a:pPr marL="0" indent="0">
              <a:buNone/>
            </a:pPr>
            <a:r>
              <a:rPr lang="en-US" sz="2400" dirty="0"/>
              <a:t>14. First syllable</a:t>
            </a:r>
          </a:p>
          <a:p>
            <a:pPr marL="0" indent="0">
              <a:buNone/>
            </a:pPr>
            <a:r>
              <a:rPr lang="en-US" sz="2400" dirty="0"/>
              <a:t>       </a:t>
            </a:r>
            <a:r>
              <a:rPr lang="en-US" sz="2000" dirty="0"/>
              <a:t>a. articulatory precision</a:t>
            </a:r>
          </a:p>
          <a:p>
            <a:pPr marL="400050" lvl="1" indent="0">
              <a:buNone/>
            </a:pPr>
            <a:endParaRPr lang="en-US" sz="2400" dirty="0"/>
          </a:p>
        </p:txBody>
      </p:sp>
      <p:sp>
        <p:nvSpPr>
          <p:cNvPr id="5" name="TextBox 4"/>
          <p:cNvSpPr txBox="1"/>
          <p:nvPr/>
        </p:nvSpPr>
        <p:spPr>
          <a:xfrm>
            <a:off x="457199" y="6207690"/>
            <a:ext cx="5955476" cy="584775"/>
          </a:xfrm>
          <a:prstGeom prst="rect">
            <a:avLst/>
          </a:prstGeom>
          <a:noFill/>
        </p:spPr>
        <p:txBody>
          <a:bodyPr wrap="none" rtlCol="0">
            <a:spAutoFit/>
          </a:bodyPr>
          <a:lstStyle/>
          <a:p>
            <a:r>
              <a:rPr lang="en-US" sz="1600" dirty="0"/>
              <a:t>Based on production studies and corpus-based rule refinement </a:t>
            </a:r>
          </a:p>
          <a:p>
            <a:r>
              <a:rPr lang="en-US" sz="1600" dirty="0"/>
              <a:t>(Day-O’Connell 2013, Niebuhr 2015, Ward 2019)</a:t>
            </a:r>
          </a:p>
        </p:txBody>
      </p:sp>
    </p:spTree>
    <p:extLst>
      <p:ext uri="{BB962C8B-B14F-4D97-AF65-F5344CB8AC3E}">
        <p14:creationId xmlns:p14="http://schemas.microsoft.com/office/powerpoint/2010/main" val="1096789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9" y="228600"/>
            <a:ext cx="8868697" cy="1143000"/>
          </a:xfrm>
        </p:spPr>
        <p:txBody>
          <a:bodyPr/>
          <a:lstStyle/>
          <a:p>
            <a:r>
              <a:rPr lang="en-US" sz="4000" dirty="0"/>
              <a:t>How Does Prosody Convey Meaning?</a:t>
            </a:r>
          </a:p>
        </p:txBody>
      </p:sp>
      <p:sp>
        <p:nvSpPr>
          <p:cNvPr id="3" name="Content Placeholder 2"/>
          <p:cNvSpPr>
            <a:spLocks noGrp="1"/>
          </p:cNvSpPr>
          <p:nvPr>
            <p:ph idx="1"/>
          </p:nvPr>
        </p:nvSpPr>
        <p:spPr>
          <a:xfrm>
            <a:off x="794657" y="1665514"/>
            <a:ext cx="7554686" cy="3385457"/>
          </a:xfrm>
        </p:spPr>
        <p:txBody>
          <a:bodyPr/>
          <a:lstStyle/>
          <a:p>
            <a:pPr marL="0" indent="0">
              <a:buNone/>
            </a:pPr>
            <a:r>
              <a:rPr lang="en-US" sz="2400" dirty="0"/>
              <a:t>Consider intonation contours / melodies / tunes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457200" indent="-457200">
              <a:buAutoNum type="arabicPeriod"/>
            </a:pPr>
            <a:r>
              <a:rPr lang="en-US" sz="2400" dirty="0"/>
              <a:t>Are these symbolic/phonological/categorical? </a:t>
            </a:r>
          </a:p>
          <a:p>
            <a:pPr marL="800100" lvl="2" indent="0">
              <a:buNone/>
            </a:pPr>
            <a:r>
              <a:rPr lang="en-US" sz="1800" dirty="0"/>
              <a:t>e.g. L*_HL-H% </a:t>
            </a:r>
          </a:p>
          <a:p>
            <a:endParaRPr lang="en-US" sz="2400" dirty="0"/>
          </a:p>
          <a:p>
            <a:pPr marL="0" indent="0">
              <a:buNone/>
            </a:pPr>
            <a:r>
              <a:rPr lang="en-US" sz="2400" dirty="0"/>
              <a:t>2. Are these about intonation alone?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190" y="2410545"/>
            <a:ext cx="3653620" cy="947697"/>
          </a:xfrm>
          <a:prstGeom prst="rect">
            <a:avLst/>
          </a:prstGeom>
        </p:spPr>
      </p:pic>
      <p:sp>
        <p:nvSpPr>
          <p:cNvPr id="4" name="TextBox 3">
            <a:extLst>
              <a:ext uri="{FF2B5EF4-FFF2-40B4-BE49-F238E27FC236}">
                <a16:creationId xmlns:a16="http://schemas.microsoft.com/office/drawing/2014/main" xmlns="" id="{33C8AD64-023E-4373-927C-5966C6D39C55}"/>
              </a:ext>
            </a:extLst>
          </p:cNvPr>
          <p:cNvSpPr txBox="1"/>
          <p:nvPr/>
        </p:nvSpPr>
        <p:spPr>
          <a:xfrm>
            <a:off x="794657" y="6358855"/>
            <a:ext cx="2864887" cy="369332"/>
          </a:xfrm>
          <a:prstGeom prst="rect">
            <a:avLst/>
          </a:prstGeom>
          <a:noFill/>
        </p:spPr>
        <p:txBody>
          <a:bodyPr wrap="none" rtlCol="0">
            <a:spAutoFit/>
          </a:bodyPr>
          <a:lstStyle/>
          <a:p>
            <a:r>
              <a:rPr lang="en-US" dirty="0"/>
              <a:t>(Liberman and Sag, 1974)</a:t>
            </a:r>
          </a:p>
        </p:txBody>
      </p:sp>
    </p:spTree>
    <p:extLst>
      <p:ext uri="{BB962C8B-B14F-4D97-AF65-F5344CB8AC3E}">
        <p14:creationId xmlns:p14="http://schemas.microsoft.com/office/powerpoint/2010/main" val="31823052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9CBA8-3DC7-4955-9FCC-81BDF157428C}"/>
              </a:ext>
            </a:extLst>
          </p:cNvPr>
          <p:cNvSpPr>
            <a:spLocks noGrp="1"/>
          </p:cNvSpPr>
          <p:nvPr>
            <p:ph type="title"/>
          </p:nvPr>
        </p:nvSpPr>
        <p:spPr>
          <a:xfrm>
            <a:off x="457200" y="-5802"/>
            <a:ext cx="8229600" cy="1143000"/>
          </a:xfrm>
        </p:spPr>
        <p:txBody>
          <a:bodyPr/>
          <a:lstStyle/>
          <a:p>
            <a:r>
              <a:rPr lang="en-US" sz="4000"/>
              <a:t>Some Pragmatic Functions Served</a:t>
            </a:r>
            <a:endParaRPr lang="en-US" sz="4000" dirty="0"/>
          </a:p>
        </p:txBody>
      </p:sp>
      <p:sp>
        <p:nvSpPr>
          <p:cNvPr id="3" name="Content Placeholder 2">
            <a:extLst>
              <a:ext uri="{FF2B5EF4-FFF2-40B4-BE49-F238E27FC236}">
                <a16:creationId xmlns:a16="http://schemas.microsoft.com/office/drawing/2014/main" xmlns="" id="{009D2E1C-A376-44B7-B380-7C9AF410A340}"/>
              </a:ext>
            </a:extLst>
          </p:cNvPr>
          <p:cNvSpPr>
            <a:spLocks noGrp="1"/>
          </p:cNvSpPr>
          <p:nvPr>
            <p:ph idx="1"/>
          </p:nvPr>
        </p:nvSpPr>
        <p:spPr>
          <a:xfrm>
            <a:off x="599242" y="1539889"/>
            <a:ext cx="4230211" cy="3401511"/>
          </a:xfrm>
        </p:spPr>
        <p:txBody>
          <a:bodyPr/>
          <a:lstStyle/>
          <a:p>
            <a:pPr marL="0" indent="0">
              <a:lnSpc>
                <a:spcPct val="130000"/>
              </a:lnSpc>
              <a:spcBef>
                <a:spcPts val="0"/>
              </a:spcBef>
              <a:buNone/>
            </a:pPr>
            <a:r>
              <a:rPr lang="en-US" sz="2000"/>
              <a:t>Hold the turn</a:t>
            </a:r>
          </a:p>
          <a:p>
            <a:pPr marL="0" indent="0">
              <a:lnSpc>
                <a:spcPct val="130000"/>
              </a:lnSpc>
              <a:spcBef>
                <a:spcPts val="0"/>
              </a:spcBef>
              <a:buNone/>
            </a:pPr>
            <a:r>
              <a:rPr lang="en-US" sz="2000"/>
              <a:t>Mark a transient disfluency</a:t>
            </a:r>
          </a:p>
          <a:p>
            <a:pPr marL="0" indent="0">
              <a:lnSpc>
                <a:spcPct val="130000"/>
              </a:lnSpc>
              <a:spcBef>
                <a:spcPts val="0"/>
              </a:spcBef>
              <a:buNone/>
            </a:pPr>
            <a:r>
              <a:rPr lang="en-US" sz="2000"/>
              <a:t>Yield the turn</a:t>
            </a:r>
          </a:p>
          <a:p>
            <a:pPr marL="0" indent="0">
              <a:lnSpc>
                <a:spcPct val="130000"/>
              </a:lnSpc>
              <a:spcBef>
                <a:spcPts val="0"/>
              </a:spcBef>
              <a:buNone/>
            </a:pPr>
            <a:r>
              <a:rPr lang="en-US" sz="2000"/>
              <a:t>Cue a backchannel</a:t>
            </a:r>
          </a:p>
          <a:p>
            <a:pPr marL="0" indent="0">
              <a:lnSpc>
                <a:spcPct val="130000"/>
              </a:lnSpc>
              <a:spcBef>
                <a:spcPts val="0"/>
              </a:spcBef>
              <a:buNone/>
            </a:pPr>
            <a:r>
              <a:rPr lang="en-US" sz="2000"/>
              <a:t>Produce a backchannel</a:t>
            </a:r>
          </a:p>
          <a:p>
            <a:pPr marL="0" indent="0">
              <a:lnSpc>
                <a:spcPct val="130000"/>
              </a:lnSpc>
              <a:spcBef>
                <a:spcPts val="0"/>
              </a:spcBef>
              <a:buNone/>
            </a:pPr>
            <a:r>
              <a:rPr lang="en-US" sz="2000"/>
              <a:t>Yield/take for an extended turn</a:t>
            </a:r>
          </a:p>
          <a:p>
            <a:pPr marL="0" indent="0">
              <a:lnSpc>
                <a:spcPct val="130000"/>
              </a:lnSpc>
              <a:spcBef>
                <a:spcPts val="0"/>
              </a:spcBef>
              <a:buNone/>
            </a:pPr>
            <a:r>
              <a:rPr lang="en-US" sz="2000"/>
              <a:t>Supportively overlap</a:t>
            </a:r>
          </a:p>
          <a:p>
            <a:pPr marL="0" indent="0">
              <a:lnSpc>
                <a:spcPct val="130000"/>
              </a:lnSpc>
              <a:spcBef>
                <a:spcPts val="0"/>
              </a:spcBef>
              <a:buNone/>
            </a:pPr>
            <a:r>
              <a:rPr lang="en-US" sz="2000"/>
              <a:t>Cue an immediate response  </a:t>
            </a:r>
          </a:p>
          <a:p>
            <a:pPr marL="0" indent="0">
              <a:lnSpc>
                <a:spcPct val="130000"/>
              </a:lnSpc>
              <a:spcBef>
                <a:spcPts val="0"/>
              </a:spcBef>
              <a:buNone/>
            </a:pPr>
            <a:endParaRPr lang="en-US" sz="2000"/>
          </a:p>
        </p:txBody>
      </p:sp>
      <p:sp>
        <p:nvSpPr>
          <p:cNvPr id="7" name="Slide Number Placeholder 3">
            <a:extLst>
              <a:ext uri="{FF2B5EF4-FFF2-40B4-BE49-F238E27FC236}">
                <a16:creationId xmlns:a16="http://schemas.microsoft.com/office/drawing/2014/main" xmlns="" id="{275E0394-A3BE-4063-AFD0-E47063A1D686}"/>
              </a:ext>
            </a:extLst>
          </p:cNvPr>
          <p:cNvSpPr>
            <a:spLocks noGrp="1"/>
          </p:cNvSpPr>
          <p:nvPr>
            <p:ph type="sldNum" sz="quarter" idx="12"/>
          </p:nvPr>
        </p:nvSpPr>
        <p:spPr>
          <a:xfrm>
            <a:off x="6553200" y="6248400"/>
            <a:ext cx="2133600" cy="457200"/>
          </a:xfrm>
        </p:spPr>
        <p:txBody>
          <a:bodyPr/>
          <a:lstStyle/>
          <a:p>
            <a:fld id="{8A6C2852-C21C-48FF-9C48-C01BA854C3FA}" type="slidenum">
              <a:rPr lang="en-US" altLang="ja-JP" smtClean="0"/>
              <a:pPr/>
              <a:t>59</a:t>
            </a:fld>
            <a:endParaRPr lang="en-US" altLang="ja-JP" dirty="0"/>
          </a:p>
        </p:txBody>
      </p:sp>
      <p:sp>
        <p:nvSpPr>
          <p:cNvPr id="8" name="TextBox 7">
            <a:extLst>
              <a:ext uri="{FF2B5EF4-FFF2-40B4-BE49-F238E27FC236}">
                <a16:creationId xmlns:a16="http://schemas.microsoft.com/office/drawing/2014/main" xmlns="" id="{A2F909C1-1BB9-4667-B18A-E32D5B70E9F0}"/>
              </a:ext>
            </a:extLst>
          </p:cNvPr>
          <p:cNvSpPr txBox="1"/>
          <p:nvPr/>
        </p:nvSpPr>
        <p:spPr>
          <a:xfrm>
            <a:off x="4421080" y="4020457"/>
            <a:ext cx="4572000" cy="2051267"/>
          </a:xfrm>
          <a:prstGeom prst="rect">
            <a:avLst/>
          </a:prstGeom>
          <a:noFill/>
        </p:spPr>
        <p:txBody>
          <a:bodyPr wrap="square">
            <a:spAutoFit/>
          </a:bodyPr>
          <a:lstStyle/>
          <a:p>
            <a:pPr marL="0" indent="0">
              <a:lnSpc>
                <a:spcPct val="130000"/>
              </a:lnSpc>
              <a:spcBef>
                <a:spcPts val="0"/>
              </a:spcBef>
              <a:buNone/>
            </a:pPr>
            <a:r>
              <a:rPr lang="en-US" sz="2000"/>
              <a:t>Close a topic </a:t>
            </a:r>
          </a:p>
          <a:p>
            <a:pPr marL="0" indent="0">
              <a:lnSpc>
                <a:spcPct val="130000"/>
              </a:lnSpc>
              <a:spcBef>
                <a:spcPts val="0"/>
              </a:spcBef>
              <a:buNone/>
            </a:pPr>
            <a:r>
              <a:rPr lang="en-US" sz="2000"/>
              <a:t>Promote continuation of a topic </a:t>
            </a:r>
          </a:p>
          <a:p>
            <a:pPr marL="0" indent="0">
              <a:lnSpc>
                <a:spcPct val="130000"/>
              </a:lnSpc>
              <a:spcBef>
                <a:spcPts val="0"/>
              </a:spcBef>
              <a:buNone/>
            </a:pPr>
            <a:r>
              <a:rPr lang="en-US" sz="2000"/>
              <a:t>Develop a topic 	</a:t>
            </a:r>
          </a:p>
          <a:p>
            <a:pPr marL="0" indent="0">
              <a:lnSpc>
                <a:spcPct val="130000"/>
              </a:lnSpc>
              <a:spcBef>
                <a:spcPts val="0"/>
              </a:spcBef>
              <a:buNone/>
            </a:pPr>
            <a:r>
              <a:rPr lang="en-US" sz="2000"/>
              <a:t>Make a meta comment	</a:t>
            </a:r>
          </a:p>
          <a:p>
            <a:pPr marL="0" indent="0">
              <a:lnSpc>
                <a:spcPct val="130000"/>
              </a:lnSpc>
              <a:spcBef>
                <a:spcPts val="0"/>
              </a:spcBef>
              <a:buNone/>
            </a:pPr>
            <a:r>
              <a:rPr lang="en-US" sz="2000"/>
              <a:t>Interpolate a parenthetical or subdialog</a:t>
            </a:r>
          </a:p>
        </p:txBody>
      </p:sp>
      <p:sp>
        <p:nvSpPr>
          <p:cNvPr id="9" name="TextBox 8">
            <a:extLst>
              <a:ext uri="{FF2B5EF4-FFF2-40B4-BE49-F238E27FC236}">
                <a16:creationId xmlns:a16="http://schemas.microsoft.com/office/drawing/2014/main" xmlns="" id="{E6A925F8-6CBA-42CA-B531-19585BDBE69B}"/>
              </a:ext>
            </a:extLst>
          </p:cNvPr>
          <p:cNvSpPr txBox="1"/>
          <p:nvPr/>
        </p:nvSpPr>
        <p:spPr>
          <a:xfrm>
            <a:off x="5331781" y="1539889"/>
            <a:ext cx="4576438" cy="2051267"/>
          </a:xfrm>
          <a:prstGeom prst="rect">
            <a:avLst/>
          </a:prstGeom>
          <a:noFill/>
        </p:spPr>
        <p:txBody>
          <a:bodyPr wrap="square">
            <a:spAutoFit/>
          </a:bodyPr>
          <a:lstStyle/>
          <a:p>
            <a:pPr marL="0" indent="0">
              <a:lnSpc>
                <a:spcPct val="130000"/>
              </a:lnSpc>
              <a:spcBef>
                <a:spcPts val="0"/>
              </a:spcBef>
              <a:buNone/>
            </a:pPr>
            <a:r>
              <a:rPr lang="en-US" sz="2000"/>
              <a:t>Show autonomy</a:t>
            </a:r>
          </a:p>
          <a:p>
            <a:pPr marL="0" indent="0">
              <a:lnSpc>
                <a:spcPct val="130000"/>
              </a:lnSpc>
              <a:spcBef>
                <a:spcPts val="0"/>
              </a:spcBef>
              <a:buNone/>
            </a:pPr>
            <a:r>
              <a:rPr lang="en-US" sz="2000"/>
              <a:t>Bid for empathy </a:t>
            </a:r>
          </a:p>
          <a:p>
            <a:pPr marL="0" indent="0">
              <a:lnSpc>
                <a:spcPct val="130000"/>
              </a:lnSpc>
              <a:spcBef>
                <a:spcPts val="0"/>
              </a:spcBef>
              <a:buNone/>
            </a:pPr>
            <a:r>
              <a:rPr lang="en-US" sz="2000"/>
              <a:t>Assess positively </a:t>
            </a:r>
          </a:p>
          <a:p>
            <a:pPr marL="0" indent="0">
              <a:lnSpc>
                <a:spcPct val="130000"/>
              </a:lnSpc>
              <a:spcBef>
                <a:spcPts val="0"/>
              </a:spcBef>
              <a:buNone/>
            </a:pPr>
            <a:r>
              <a:rPr lang="en-US" sz="2000"/>
              <a:t>Contrast or complain </a:t>
            </a:r>
          </a:p>
          <a:p>
            <a:pPr marL="0" indent="0">
              <a:lnSpc>
                <a:spcPct val="130000"/>
              </a:lnSpc>
              <a:spcBef>
                <a:spcPts val="0"/>
              </a:spcBef>
              <a:buNone/>
            </a:pPr>
            <a:r>
              <a:rPr lang="en-US" sz="2000"/>
              <a:t>Invite an inference</a:t>
            </a:r>
          </a:p>
        </p:txBody>
      </p:sp>
      <p:sp>
        <p:nvSpPr>
          <p:cNvPr id="10" name="TextBox 9">
            <a:extLst>
              <a:ext uri="{FF2B5EF4-FFF2-40B4-BE49-F238E27FC236}">
                <a16:creationId xmlns:a16="http://schemas.microsoft.com/office/drawing/2014/main" xmlns="" id="{BE190D6B-19C9-4061-A8B3-660A44FCD260}"/>
              </a:ext>
            </a:extLst>
          </p:cNvPr>
          <p:cNvSpPr txBox="1"/>
          <p:nvPr/>
        </p:nvSpPr>
        <p:spPr>
          <a:xfrm>
            <a:off x="599242" y="6396335"/>
            <a:ext cx="4230211" cy="430887"/>
          </a:xfrm>
          <a:prstGeom prst="rect">
            <a:avLst/>
          </a:prstGeom>
          <a:noFill/>
        </p:spPr>
        <p:txBody>
          <a:bodyPr wrap="square" rtlCol="0">
            <a:spAutoFit/>
          </a:bodyPr>
          <a:lstStyle/>
          <a:p>
            <a:r>
              <a:rPr lang="en-US" sz="1100" i="1"/>
              <a:t>Prosodic Patterns in English Conversation, </a:t>
            </a:r>
          </a:p>
          <a:p>
            <a:r>
              <a:rPr lang="en-US" sz="1100"/>
              <a:t>Nigel G. Ward, Cambridge University Press, 2019</a:t>
            </a:r>
          </a:p>
        </p:txBody>
      </p:sp>
    </p:spTree>
    <p:extLst>
      <p:ext uri="{BB962C8B-B14F-4D97-AF65-F5344CB8AC3E}">
        <p14:creationId xmlns:p14="http://schemas.microsoft.com/office/powerpoint/2010/main" val="626829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D2AB91CD-40C2-30D3-C15A-8DFE5F80F865}"/>
              </a:ext>
            </a:extLst>
          </p:cNvPr>
          <p:cNvSpPr txBox="1">
            <a:spLocks/>
          </p:cNvSpPr>
          <p:nvPr/>
        </p:nvSpPr>
        <p:spPr bwMode="auto">
          <a:xfrm>
            <a:off x="5723717" y="2377168"/>
            <a:ext cx="3144861" cy="1204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lnSpc>
                <a:spcPct val="150000"/>
              </a:lnSpc>
              <a:buNone/>
            </a:pPr>
            <a:r>
              <a:rPr lang="en-US" sz="2400" i="1" kern="0">
                <a:solidFill>
                  <a:schemeClr val="tx1">
                    <a:lumMod val="50000"/>
                  </a:schemeClr>
                </a:solidFill>
              </a:rPr>
              <a:t>vs</a:t>
            </a:r>
            <a:r>
              <a:rPr lang="en-US" sz="2400" i="1" kern="0">
                <a:solidFill>
                  <a:srgbClr val="FFFF00"/>
                </a:solidFill>
              </a:rPr>
              <a:t> </a:t>
            </a:r>
            <a:r>
              <a:rPr lang="en-US" sz="2400" kern="0">
                <a:solidFill>
                  <a:schemeClr val="tx1">
                    <a:lumMod val="50000"/>
                  </a:schemeClr>
                </a:solidFill>
              </a:rPr>
              <a:t>binary / </a:t>
            </a:r>
            <a:r>
              <a:rPr lang="en-US" sz="2400" kern="0">
                <a:solidFill>
                  <a:srgbClr val="FFFF00"/>
                </a:solidFill>
              </a:rPr>
              <a:t>categorical </a:t>
            </a:r>
            <a:endParaRPr lang="en-US" sz="2000" kern="0">
              <a:solidFill>
                <a:srgbClr val="FFFF00"/>
              </a:solidFill>
            </a:endParaRPr>
          </a:p>
          <a:p>
            <a:pPr marL="0" indent="0">
              <a:lnSpc>
                <a:spcPct val="150000"/>
              </a:lnSpc>
              <a:buNone/>
            </a:pPr>
            <a:endParaRPr lang="en-US" sz="2400" kern="0">
              <a:solidFill>
                <a:srgbClr val="FFFF00"/>
              </a:solidFill>
            </a:endParaRPr>
          </a:p>
        </p:txBody>
      </p:sp>
      <p:sp>
        <p:nvSpPr>
          <p:cNvPr id="9" name="AutoShape 2" descr="Image titled Eat a Cupcake Step 8">
            <a:extLst>
              <a:ext uri="{FF2B5EF4-FFF2-40B4-BE49-F238E27FC236}">
                <a16:creationId xmlns:a16="http://schemas.microsoft.com/office/drawing/2014/main" xmlns="" id="{6000E25E-4231-AA25-DACD-B2C53B2CFF4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titled Eat a Cupcake Step 8">
            <a:extLst>
              <a:ext uri="{FF2B5EF4-FFF2-40B4-BE49-F238E27FC236}">
                <a16:creationId xmlns:a16="http://schemas.microsoft.com/office/drawing/2014/main" xmlns="" id="{0453FD8B-5403-AA82-E3AF-0A4E4D5C57B9}"/>
              </a:ext>
            </a:extLst>
          </p:cNvPr>
          <p:cNvSpPr>
            <a:spLocks noChangeAspect="1" noChangeArrowheads="1"/>
          </p:cNvSpPr>
          <p:nvPr/>
        </p:nvSpPr>
        <p:spPr bwMode="auto">
          <a:xfrm>
            <a:off x="5236360" y="4833651"/>
            <a:ext cx="74548" cy="74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a:extLst>
              <a:ext uri="{FF2B5EF4-FFF2-40B4-BE49-F238E27FC236}">
                <a16:creationId xmlns:a16="http://schemas.microsoft.com/office/drawing/2014/main" xmlns="" id="{2683223E-1818-383C-6EF0-EB2E62DF0C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1" y="1763605"/>
            <a:ext cx="1668589" cy="11123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4FE4FC2C-A9C8-A36F-A3D4-F46E1A72EA2B}"/>
              </a:ext>
            </a:extLst>
          </p:cNvPr>
          <p:cNvSpPr txBox="1"/>
          <p:nvPr/>
        </p:nvSpPr>
        <p:spPr>
          <a:xfrm>
            <a:off x="2437091" y="2138666"/>
            <a:ext cx="1668589" cy="461665"/>
          </a:xfrm>
          <a:prstGeom prst="rect">
            <a:avLst/>
          </a:prstGeom>
          <a:noFill/>
        </p:spPr>
        <p:txBody>
          <a:bodyPr wrap="square" rtlCol="0">
            <a:spAutoFit/>
          </a:bodyPr>
          <a:lstStyle/>
          <a:p>
            <a:r>
              <a:rPr lang="en-US" sz="2400"/>
              <a:t>cupcake</a:t>
            </a:r>
            <a:endParaRPr lang="en-US"/>
          </a:p>
        </p:txBody>
      </p:sp>
      <p:grpSp>
        <p:nvGrpSpPr>
          <p:cNvPr id="16" name="Group 15">
            <a:extLst>
              <a:ext uri="{FF2B5EF4-FFF2-40B4-BE49-F238E27FC236}">
                <a16:creationId xmlns:a16="http://schemas.microsoft.com/office/drawing/2014/main" xmlns="" id="{3A74837C-3250-0995-FBAB-2BF53EC57E0B}"/>
              </a:ext>
            </a:extLst>
          </p:cNvPr>
          <p:cNvGrpSpPr/>
          <p:nvPr/>
        </p:nvGrpSpPr>
        <p:grpSpPr>
          <a:xfrm>
            <a:off x="664361" y="3118617"/>
            <a:ext cx="2956260" cy="1143000"/>
            <a:chOff x="664361" y="3581399"/>
            <a:chExt cx="3729530" cy="1490950"/>
          </a:xfrm>
        </p:grpSpPr>
        <p:pic>
          <p:nvPicPr>
            <p:cNvPr id="13" name="Picture 6">
              <a:extLst>
                <a:ext uri="{FF2B5EF4-FFF2-40B4-BE49-F238E27FC236}">
                  <a16:creationId xmlns:a16="http://schemas.microsoft.com/office/drawing/2014/main" xmlns="" id="{D1E3021E-EDE5-2F1E-85B5-A3F62B7F59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361" y="3581400"/>
              <a:ext cx="2236424" cy="1490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xmlns="" id="{5EED7901-7FF1-4DB2-1E8D-2D5E5BB7096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25"/>
            <a:stretch/>
          </p:blipFill>
          <p:spPr bwMode="auto">
            <a:xfrm>
              <a:off x="2471125" y="3581399"/>
              <a:ext cx="1922766" cy="149094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xmlns="" id="{57A1A5AA-F08D-D17A-DFBF-91C09685D762}"/>
              </a:ext>
            </a:extLst>
          </p:cNvPr>
          <p:cNvSpPr txBox="1"/>
          <p:nvPr/>
        </p:nvSpPr>
        <p:spPr>
          <a:xfrm>
            <a:off x="3670435" y="3135220"/>
            <a:ext cx="1793623" cy="830997"/>
          </a:xfrm>
          <a:prstGeom prst="rect">
            <a:avLst/>
          </a:prstGeom>
          <a:noFill/>
        </p:spPr>
        <p:txBody>
          <a:bodyPr wrap="square" rtlCol="0">
            <a:spAutoFit/>
          </a:bodyPr>
          <a:lstStyle/>
          <a:p>
            <a:r>
              <a:rPr lang="en-US" sz="2400"/>
              <a:t>cupcake</a:t>
            </a:r>
            <a:r>
              <a:rPr lang="en-US" sz="4800"/>
              <a:t>s</a:t>
            </a:r>
            <a:endParaRPr lang="en-US" sz="2400"/>
          </a:p>
        </p:txBody>
      </p:sp>
      <p:grpSp>
        <p:nvGrpSpPr>
          <p:cNvPr id="4" name="Group 3">
            <a:extLst>
              <a:ext uri="{FF2B5EF4-FFF2-40B4-BE49-F238E27FC236}">
                <a16:creationId xmlns:a16="http://schemas.microsoft.com/office/drawing/2014/main" xmlns="" id="{84B55683-42F1-0671-A1B1-EAC6FF6C9F85}"/>
              </a:ext>
            </a:extLst>
          </p:cNvPr>
          <p:cNvGrpSpPr/>
          <p:nvPr/>
        </p:nvGrpSpPr>
        <p:grpSpPr>
          <a:xfrm>
            <a:off x="664361" y="4389584"/>
            <a:ext cx="3907639" cy="1286367"/>
            <a:chOff x="664361" y="4389584"/>
            <a:chExt cx="3907639" cy="1286367"/>
          </a:xfrm>
        </p:grpSpPr>
        <p:sp>
          <p:nvSpPr>
            <p:cNvPr id="3" name="Oval 2">
              <a:extLst>
                <a:ext uri="{FF2B5EF4-FFF2-40B4-BE49-F238E27FC236}">
                  <a16:creationId xmlns:a16="http://schemas.microsoft.com/office/drawing/2014/main" xmlns="" id="{236C5E0D-0D09-0562-E420-09173A8FCA53}"/>
                </a:ext>
              </a:extLst>
            </p:cNvPr>
            <p:cNvSpPr/>
            <p:nvPr/>
          </p:nvSpPr>
          <p:spPr bwMode="auto">
            <a:xfrm>
              <a:off x="4000710" y="4644114"/>
              <a:ext cx="571290" cy="830997"/>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0" name="TextBox 19">
              <a:extLst>
                <a:ext uri="{FF2B5EF4-FFF2-40B4-BE49-F238E27FC236}">
                  <a16:creationId xmlns:a16="http://schemas.microsoft.com/office/drawing/2014/main" xmlns="" id="{2D7EE286-887D-88D4-63AB-340DDA811AA0}"/>
                </a:ext>
              </a:extLst>
            </p:cNvPr>
            <p:cNvSpPr txBox="1"/>
            <p:nvPr/>
          </p:nvSpPr>
          <p:spPr>
            <a:xfrm>
              <a:off x="2961768" y="4820587"/>
              <a:ext cx="1335668" cy="461665"/>
            </a:xfrm>
            <a:prstGeom prst="rect">
              <a:avLst/>
            </a:prstGeom>
            <a:noFill/>
          </p:spPr>
          <p:txBody>
            <a:bodyPr wrap="square" rtlCol="0">
              <a:spAutoFit/>
            </a:bodyPr>
            <a:lstStyle/>
            <a:p>
              <a:r>
                <a:rPr lang="en-US" sz="2400"/>
                <a:t>cupcake</a:t>
              </a:r>
            </a:p>
          </p:txBody>
        </p:sp>
        <p:grpSp>
          <p:nvGrpSpPr>
            <p:cNvPr id="22" name="Group 21">
              <a:extLst>
                <a:ext uri="{FF2B5EF4-FFF2-40B4-BE49-F238E27FC236}">
                  <a16:creationId xmlns:a16="http://schemas.microsoft.com/office/drawing/2014/main" xmlns="" id="{CC2AB0E0-6646-5613-9264-D5678E6317FD}"/>
                </a:ext>
              </a:extLst>
            </p:cNvPr>
            <p:cNvGrpSpPr/>
            <p:nvPr/>
          </p:nvGrpSpPr>
          <p:grpSpPr>
            <a:xfrm>
              <a:off x="664361" y="4504237"/>
              <a:ext cx="2255682" cy="1170577"/>
              <a:chOff x="664361" y="5363377"/>
              <a:chExt cx="3031542" cy="1490950"/>
            </a:xfrm>
          </p:grpSpPr>
          <p:pic>
            <p:nvPicPr>
              <p:cNvPr id="18" name="Picture 6">
                <a:extLst>
                  <a:ext uri="{FF2B5EF4-FFF2-40B4-BE49-F238E27FC236}">
                    <a16:creationId xmlns:a16="http://schemas.microsoft.com/office/drawing/2014/main" xmlns="" id="{0F1ADCA3-D378-92A6-F500-F3618B7F911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361" y="5363378"/>
                <a:ext cx="2236424" cy="14909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xmlns="" id="{9544C6B0-1472-90DE-B2C8-B53C55FA1C0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025" r="49669"/>
              <a:stretch/>
            </p:blipFill>
            <p:spPr bwMode="auto">
              <a:xfrm>
                <a:off x="2471125" y="5363377"/>
                <a:ext cx="811969" cy="149094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61A85B2E-5C00-85BA-A04E-BAE0F193E868}"/>
                  </a:ext>
                </a:extLst>
              </p:cNvPr>
              <p:cNvSpPr/>
              <p:nvPr/>
            </p:nvSpPr>
            <p:spPr bwMode="auto">
              <a:xfrm>
                <a:off x="3283094" y="5366130"/>
                <a:ext cx="412809" cy="148085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pic>
          <p:nvPicPr>
            <p:cNvPr id="24" name="Picture 23">
              <a:extLst>
                <a:ext uri="{FF2B5EF4-FFF2-40B4-BE49-F238E27FC236}">
                  <a16:creationId xmlns:a16="http://schemas.microsoft.com/office/drawing/2014/main" xmlns="" id="{BE2C7B8A-73E6-BB15-7408-C922D7EA457B}"/>
                </a:ext>
              </a:extLst>
            </p:cNvPr>
            <p:cNvPicPr>
              <a:picLocks noChangeAspect="1"/>
            </p:cNvPicPr>
            <p:nvPr/>
          </p:nvPicPr>
          <p:blipFill rotWithShape="1">
            <a:blip r:embed="rId7"/>
            <a:srcRect l="65856" r="28009"/>
            <a:stretch/>
          </p:blipFill>
          <p:spPr>
            <a:xfrm>
              <a:off x="4213215" y="4389584"/>
              <a:ext cx="122675" cy="1286367"/>
            </a:xfrm>
            <a:prstGeom prst="rect">
              <a:avLst/>
            </a:prstGeom>
          </p:spPr>
        </p:pic>
      </p:grpSp>
      <p:sp>
        <p:nvSpPr>
          <p:cNvPr id="26" name="TextBox 25">
            <a:extLst>
              <a:ext uri="{FF2B5EF4-FFF2-40B4-BE49-F238E27FC236}">
                <a16:creationId xmlns:a16="http://schemas.microsoft.com/office/drawing/2014/main" xmlns="" id="{9D65829B-9836-9569-45BE-661E5FCFAE9C}"/>
              </a:ext>
            </a:extLst>
          </p:cNvPr>
          <p:cNvSpPr txBox="1"/>
          <p:nvPr/>
        </p:nvSpPr>
        <p:spPr>
          <a:xfrm>
            <a:off x="5723717" y="3940998"/>
            <a:ext cx="2888535" cy="1381147"/>
          </a:xfrm>
          <a:prstGeom prst="rect">
            <a:avLst/>
          </a:prstGeom>
          <a:noFill/>
        </p:spPr>
        <p:txBody>
          <a:bodyPr wrap="square">
            <a:spAutoFit/>
          </a:bodyPr>
          <a:lstStyle/>
          <a:p>
            <a:pPr>
              <a:lnSpc>
                <a:spcPct val="120000"/>
              </a:lnSpc>
            </a:pPr>
            <a:r>
              <a:rPr lang="en-US" sz="2400">
                <a:solidFill>
                  <a:srgbClr val="FFC000"/>
                </a:solidFill>
              </a:rPr>
              <a:t>The plural morpheme /s/ </a:t>
            </a:r>
          </a:p>
          <a:p>
            <a:pPr>
              <a:lnSpc>
                <a:spcPct val="120000"/>
              </a:lnSpc>
            </a:pPr>
            <a:r>
              <a:rPr lang="en-US" sz="2400">
                <a:solidFill>
                  <a:srgbClr val="FFC000"/>
                </a:solidFill>
              </a:rPr>
              <a:t>is categorical </a:t>
            </a:r>
          </a:p>
        </p:txBody>
      </p:sp>
      <p:sp>
        <p:nvSpPr>
          <p:cNvPr id="27" name="TextBox 26">
            <a:extLst>
              <a:ext uri="{FF2B5EF4-FFF2-40B4-BE49-F238E27FC236}">
                <a16:creationId xmlns:a16="http://schemas.microsoft.com/office/drawing/2014/main" xmlns="" id="{B22383B2-1515-5322-6639-C4B0E561DFC1}"/>
              </a:ext>
            </a:extLst>
          </p:cNvPr>
          <p:cNvSpPr txBox="1"/>
          <p:nvPr/>
        </p:nvSpPr>
        <p:spPr>
          <a:xfrm>
            <a:off x="579466" y="5675951"/>
            <a:ext cx="2245921" cy="246221"/>
          </a:xfrm>
          <a:prstGeom prst="rect">
            <a:avLst/>
          </a:prstGeom>
          <a:noFill/>
        </p:spPr>
        <p:txBody>
          <a:bodyPr wrap="square" rtlCol="0">
            <a:spAutoFit/>
          </a:bodyPr>
          <a:lstStyle/>
          <a:p>
            <a:r>
              <a:rPr lang="en-US" sz="1000"/>
              <a:t>Renee Comet, Wikipedia Commons </a:t>
            </a:r>
          </a:p>
        </p:txBody>
      </p:sp>
    </p:spTree>
    <p:extLst>
      <p:ext uri="{BB962C8B-B14F-4D97-AF65-F5344CB8AC3E}">
        <p14:creationId xmlns:p14="http://schemas.microsoft.com/office/powerpoint/2010/main" val="20832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73DE8-0E7B-4950-8C9C-05F6621FBC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7C7EE06-A681-47E1-8E05-180D4F5AED6B}"/>
              </a:ext>
            </a:extLst>
          </p:cNvPr>
          <p:cNvSpPr>
            <a:spLocks noGrp="1"/>
          </p:cNvSpPr>
          <p:nvPr>
            <p:ph idx="1"/>
          </p:nvPr>
        </p:nvSpPr>
        <p:spPr/>
        <p:txBody>
          <a:bodyPr/>
          <a:lstStyle/>
          <a:p>
            <a:pPr marL="0" indent="0">
              <a:buNone/>
            </a:pPr>
            <a:r>
              <a:rPr lang="en-US" sz="2400"/>
              <a:t>Maybe a medley of “yeah” in various prosody, to drive home the message </a:t>
            </a:r>
          </a:p>
          <a:p>
            <a:pPr marL="0" indent="0">
              <a:buNone/>
            </a:pPr>
            <a:endParaRPr lang="en-US" sz="2400"/>
          </a:p>
          <a:p>
            <a:pPr marL="0" indent="0">
              <a:buNone/>
            </a:pPr>
            <a:endParaRPr lang="en-US" sz="2400"/>
          </a:p>
          <a:p>
            <a:pPr marL="0" indent="0">
              <a:buNone/>
            </a:pPr>
            <a:endParaRPr lang="en-US" sz="2400"/>
          </a:p>
          <a:p>
            <a:pPr marL="0" indent="0">
              <a:buNone/>
            </a:pPr>
            <a:r>
              <a:rPr lang="en-US" sz="2400"/>
              <a:t>Observe that prosodic meanings are hugely context-dependent.</a:t>
            </a:r>
          </a:p>
          <a:p>
            <a:pPr marL="0" indent="0">
              <a:buNone/>
            </a:pPr>
            <a:r>
              <a:rPr lang="en-US" sz="2400"/>
              <a:t>Even more than for words.</a:t>
            </a:r>
          </a:p>
        </p:txBody>
      </p:sp>
    </p:spTree>
    <p:extLst>
      <p:ext uri="{BB962C8B-B14F-4D97-AF65-F5344CB8AC3E}">
        <p14:creationId xmlns:p14="http://schemas.microsoft.com/office/powerpoint/2010/main" val="3262472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07" y="46568"/>
            <a:ext cx="8229600" cy="1143000"/>
          </a:xfrm>
        </p:spPr>
        <p:txBody>
          <a:bodyPr/>
          <a:lstStyle/>
          <a:p>
            <a:pPr algn="l"/>
            <a:r>
              <a:rPr lang="en-US" sz="4000"/>
              <a:t>Uses of the Minor Third</a:t>
            </a:r>
            <a:endParaRPr lang="en-US" sz="4000" dirty="0"/>
          </a:p>
        </p:txBody>
      </p:sp>
      <p:sp>
        <p:nvSpPr>
          <p:cNvPr id="3" name="Content Placeholder 2"/>
          <p:cNvSpPr>
            <a:spLocks noGrp="1"/>
          </p:cNvSpPr>
          <p:nvPr>
            <p:ph idx="1"/>
          </p:nvPr>
        </p:nvSpPr>
        <p:spPr>
          <a:xfrm>
            <a:off x="640033" y="1600200"/>
            <a:ext cx="8229600" cy="3984171"/>
          </a:xfrm>
        </p:spPr>
        <p:txBody>
          <a:bodyPr numCol="2"/>
          <a:lstStyle/>
          <a:p>
            <a:r>
              <a:rPr lang="en-US" sz="2200" dirty="0"/>
              <a:t>good morning</a:t>
            </a:r>
          </a:p>
          <a:p>
            <a:r>
              <a:rPr lang="en-US" sz="2200" dirty="0"/>
              <a:t>hang on </a:t>
            </a:r>
          </a:p>
          <a:p>
            <a:r>
              <a:rPr lang="en-US" sz="2200" dirty="0">
                <a:solidFill>
                  <a:schemeClr val="accent4">
                    <a:lumMod val="50000"/>
                  </a:schemeClr>
                </a:solidFill>
              </a:rPr>
              <a:t>excuse me </a:t>
            </a:r>
          </a:p>
          <a:p>
            <a:r>
              <a:rPr lang="en-US" sz="2200" dirty="0">
                <a:solidFill>
                  <a:schemeClr val="accent4">
                    <a:lumMod val="50000"/>
                  </a:schemeClr>
                </a:solidFill>
              </a:rPr>
              <a:t>ding-dong </a:t>
            </a:r>
          </a:p>
          <a:p>
            <a:r>
              <a:rPr lang="en-US" sz="2200" dirty="0">
                <a:solidFill>
                  <a:schemeClr val="accent4">
                    <a:lumMod val="50000"/>
                  </a:schemeClr>
                </a:solidFill>
              </a:rPr>
              <a:t>knock-knock</a:t>
            </a:r>
          </a:p>
          <a:p>
            <a:r>
              <a:rPr lang="en-US" sz="2200" dirty="0">
                <a:solidFill>
                  <a:schemeClr val="accent4">
                    <a:lumMod val="50000"/>
                  </a:schemeClr>
                </a:solidFill>
              </a:rPr>
              <a:t>Marco Polo</a:t>
            </a:r>
          </a:p>
          <a:p>
            <a:r>
              <a:rPr lang="en-US" sz="2200"/>
              <a:t>uhn-uh</a:t>
            </a:r>
          </a:p>
          <a:p>
            <a:r>
              <a:rPr lang="en-US" sz="2200"/>
              <a:t>nyah-nyah</a:t>
            </a:r>
            <a:endParaRPr lang="en-US" sz="2200" dirty="0"/>
          </a:p>
          <a:p>
            <a:r>
              <a:rPr lang="en-US" sz="2200" dirty="0"/>
              <a:t>down in front please</a:t>
            </a:r>
          </a:p>
          <a:p>
            <a:endParaRPr lang="en-US" sz="2200" dirty="0"/>
          </a:p>
          <a:p>
            <a:endParaRPr lang="en-US" sz="2200" dirty="0"/>
          </a:p>
        </p:txBody>
      </p:sp>
      <p:sp>
        <p:nvSpPr>
          <p:cNvPr id="7" name="Content Placeholder 2"/>
          <p:cNvSpPr txBox="1">
            <a:spLocks/>
          </p:cNvSpPr>
          <p:nvPr/>
        </p:nvSpPr>
        <p:spPr bwMode="auto">
          <a:xfrm>
            <a:off x="4902109" y="1600200"/>
            <a:ext cx="3115538" cy="40635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r>
              <a:rPr lang="en-US" sz="2200" kern="0" dirty="0">
                <a:solidFill>
                  <a:schemeClr val="accent4">
                    <a:lumMod val="50000"/>
                  </a:schemeClr>
                </a:solidFill>
              </a:rPr>
              <a:t>Johnny</a:t>
            </a:r>
          </a:p>
          <a:p>
            <a:r>
              <a:rPr lang="en-US" sz="2200" kern="0" dirty="0"/>
              <a:t>peek-a-boo</a:t>
            </a:r>
          </a:p>
          <a:p>
            <a:endParaRPr lang="en-US" sz="2200" kern="0" dirty="0"/>
          </a:p>
          <a:p>
            <a:endParaRPr lang="en-US" sz="2200" kern="0" dirty="0"/>
          </a:p>
          <a:p>
            <a:pPr marL="0" indent="0">
              <a:buFontTx/>
              <a:buNone/>
            </a:pPr>
            <a:endParaRPr lang="en-US" sz="2200" kern="0" dirty="0"/>
          </a:p>
          <a:p>
            <a:endParaRPr lang="en-US" sz="2200" kern="0" dirty="0"/>
          </a:p>
          <a:p>
            <a:pPr marL="0" indent="0">
              <a:buFontTx/>
              <a:buNone/>
            </a:pPr>
            <a:endParaRPr lang="en-US" sz="2200" kern="0" dirty="0"/>
          </a:p>
          <a:p>
            <a:endParaRPr lang="en-US" sz="2200" kern="0" dirty="0"/>
          </a:p>
          <a:p>
            <a:r>
              <a:rPr lang="en-US" sz="2200" kern="0" dirty="0" err="1">
                <a:solidFill>
                  <a:schemeClr val="accent4">
                    <a:lumMod val="50000"/>
                  </a:schemeClr>
                </a:solidFill>
              </a:rPr>
              <a:t>ku</a:t>
            </a:r>
            <a:r>
              <a:rPr lang="en-US" sz="2200" kern="0" dirty="0">
                <a:solidFill>
                  <a:schemeClr val="accent4">
                    <a:lumMod val="50000"/>
                  </a:schemeClr>
                </a:solidFill>
              </a:rPr>
              <a:t>-</a:t>
            </a:r>
            <a:r>
              <a:rPr lang="en-US" sz="2200" kern="0" dirty="0" err="1">
                <a:solidFill>
                  <a:schemeClr val="accent4">
                    <a:lumMod val="50000"/>
                  </a:schemeClr>
                </a:solidFill>
              </a:rPr>
              <a:t>kuck</a:t>
            </a:r>
            <a:r>
              <a:rPr lang="en-US" sz="2200" kern="0" dirty="0">
                <a:solidFill>
                  <a:schemeClr val="accent4">
                    <a:lumMod val="50000"/>
                  </a:schemeClr>
                </a:solidFill>
              </a:rPr>
              <a:t>-da</a:t>
            </a:r>
          </a:p>
          <a:p>
            <a:endParaRPr lang="en-US" sz="2200" kern="0" dirty="0"/>
          </a:p>
        </p:txBody>
      </p:sp>
      <p:sp>
        <p:nvSpPr>
          <p:cNvPr id="4" name="TextBox 3">
            <a:extLst>
              <a:ext uri="{FF2B5EF4-FFF2-40B4-BE49-F238E27FC236}">
                <a16:creationId xmlns:a16="http://schemas.microsoft.com/office/drawing/2014/main" xmlns="" id="{E33FABB8-130B-426A-5C58-44FBD1CFF1C2}"/>
              </a:ext>
            </a:extLst>
          </p:cNvPr>
          <p:cNvSpPr txBox="1"/>
          <p:nvPr/>
        </p:nvSpPr>
        <p:spPr>
          <a:xfrm>
            <a:off x="3295083" y="5580742"/>
            <a:ext cx="4112717" cy="523220"/>
          </a:xfrm>
          <a:prstGeom prst="rect">
            <a:avLst/>
          </a:prstGeom>
          <a:noFill/>
        </p:spPr>
        <p:txBody>
          <a:bodyPr wrap="square" rtlCol="0">
            <a:spAutoFit/>
          </a:bodyPr>
          <a:lstStyle/>
          <a:p>
            <a:r>
              <a:rPr lang="en-US" sz="2800"/>
              <a:t>somewhat diffuse </a:t>
            </a:r>
          </a:p>
        </p:txBody>
      </p:sp>
    </p:spTree>
    <p:extLst>
      <p:ext uri="{BB962C8B-B14F-4D97-AF65-F5344CB8AC3E}">
        <p14:creationId xmlns:p14="http://schemas.microsoft.com/office/powerpoint/2010/main" val="190369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www-isabel">
            <a:hlinkClick r:id="" action="ppaction://media"/>
            <a:extLst>
              <a:ext uri="{FF2B5EF4-FFF2-40B4-BE49-F238E27FC236}">
                <a16:creationId xmlns:a16="http://schemas.microsoft.com/office/drawing/2014/main" xmlns="" id="{C4A7F495-7E1A-F377-519A-FAC134A0399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
        <p:nvSpPr>
          <p:cNvPr id="6" name="Title 1">
            <a:extLst>
              <a:ext uri="{FF2B5EF4-FFF2-40B4-BE49-F238E27FC236}">
                <a16:creationId xmlns:a16="http://schemas.microsoft.com/office/drawing/2014/main" xmlns="" id="{92CB4784-5477-EE96-505C-7A5CB511D0A5}"/>
              </a:ext>
            </a:extLst>
          </p:cNvPr>
          <p:cNvSpPr txBox="1">
            <a:spLocks/>
          </p:cNvSpPr>
          <p:nvPr/>
        </p:nvSpPr>
        <p:spPr bwMode="auto">
          <a:xfrm>
            <a:off x="457200" y="-76200"/>
            <a:ext cx="82296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4300"/>
              <a:t>Awww-of-Cute </a:t>
            </a:r>
          </a:p>
          <a:p>
            <a:pPr algn="l"/>
            <a:r>
              <a:rPr lang="en-US" sz="4300"/>
              <a:t>Construction</a:t>
            </a:r>
          </a:p>
        </p:txBody>
      </p:sp>
    </p:spTree>
    <p:extLst>
      <p:ext uri="{BB962C8B-B14F-4D97-AF65-F5344CB8AC3E}">
        <p14:creationId xmlns:p14="http://schemas.microsoft.com/office/powerpoint/2010/main" val="83035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xmlns="" id="{99D4973B-6A47-E128-4C96-C533F908E841}"/>
              </a:ext>
            </a:extLst>
          </p:cNvPr>
          <p:cNvSpPr txBox="1"/>
          <p:nvPr/>
        </p:nvSpPr>
        <p:spPr>
          <a:xfrm>
            <a:off x="2138006" y="2221399"/>
            <a:ext cx="4867987" cy="584775"/>
          </a:xfrm>
          <a:prstGeom prst="rect">
            <a:avLst/>
          </a:prstGeom>
          <a:noFill/>
        </p:spPr>
        <p:txBody>
          <a:bodyPr wrap="square" rtlCol="0">
            <a:spAutoFit/>
          </a:bodyPr>
          <a:lstStyle/>
          <a:p>
            <a:pPr algn="ctr"/>
            <a:r>
              <a:rPr lang="en-US" sz="3200"/>
              <a:t>Admiration</a:t>
            </a:r>
          </a:p>
        </p:txBody>
      </p:sp>
      <p:sp>
        <p:nvSpPr>
          <p:cNvPr id="71" name="Oval 70">
            <a:extLst>
              <a:ext uri="{FF2B5EF4-FFF2-40B4-BE49-F238E27FC236}">
                <a16:creationId xmlns:a16="http://schemas.microsoft.com/office/drawing/2014/main" xmlns="" id="{0204C3FC-7A1C-8368-F5AB-757B89D9C5B5}"/>
              </a:ext>
            </a:extLst>
          </p:cNvPr>
          <p:cNvSpPr/>
          <p:nvPr/>
        </p:nvSpPr>
        <p:spPr bwMode="auto">
          <a:xfrm>
            <a:off x="1405055" y="1367605"/>
            <a:ext cx="6268666" cy="4059044"/>
          </a:xfrm>
          <a:prstGeom prst="ellipse">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 name="TextBox 1">
            <a:extLst>
              <a:ext uri="{FF2B5EF4-FFF2-40B4-BE49-F238E27FC236}">
                <a16:creationId xmlns:a16="http://schemas.microsoft.com/office/drawing/2014/main" xmlns="" id="{56B1E127-3A10-9A62-7FEC-94B728CF95B7}"/>
              </a:ext>
            </a:extLst>
          </p:cNvPr>
          <p:cNvSpPr txBox="1"/>
          <p:nvPr/>
        </p:nvSpPr>
        <p:spPr>
          <a:xfrm>
            <a:off x="1640013" y="2918110"/>
            <a:ext cx="6585655" cy="923330"/>
          </a:xfrm>
          <a:prstGeom prst="rect">
            <a:avLst/>
          </a:prstGeom>
          <a:noFill/>
        </p:spPr>
        <p:txBody>
          <a:bodyPr wrap="square" rtlCol="0">
            <a:spAutoFit/>
          </a:bodyPr>
          <a:lstStyle/>
          <a:p>
            <a:pPr marL="285750" indent="-285750">
              <a:buFont typeface="Arial" panose="020B0604020202020204" pitchFamily="34" charset="0"/>
              <a:buChar char="•"/>
            </a:pPr>
            <a:r>
              <a:rPr lang="en-US"/>
              <a:t>throughout: high pitch, creaky voice, nasal, loud</a:t>
            </a:r>
          </a:p>
          <a:p>
            <a:pPr marL="285750" indent="-285750">
              <a:buFont typeface="Arial" panose="020B0604020202020204" pitchFamily="34" charset="0"/>
              <a:buChar char="•"/>
            </a:pPr>
            <a:r>
              <a:rPr lang="en-US"/>
              <a:t>pitch generally flat, with small peaks initially and finally</a:t>
            </a:r>
          </a:p>
          <a:p>
            <a:pPr marL="285750" indent="-285750">
              <a:buFont typeface="Arial" panose="020B0604020202020204" pitchFamily="34" charset="0"/>
              <a:buChar char="•"/>
            </a:pPr>
            <a:r>
              <a:rPr lang="en-US"/>
              <a:t>long duration </a:t>
            </a:r>
          </a:p>
        </p:txBody>
      </p:sp>
      <p:sp>
        <p:nvSpPr>
          <p:cNvPr id="5" name="TextBox 4">
            <a:extLst>
              <a:ext uri="{FF2B5EF4-FFF2-40B4-BE49-F238E27FC236}">
                <a16:creationId xmlns:a16="http://schemas.microsoft.com/office/drawing/2014/main" xmlns="" id="{B4D52482-E175-6D2C-11BB-A8A1D197BCE3}"/>
              </a:ext>
            </a:extLst>
          </p:cNvPr>
          <p:cNvSpPr txBox="1"/>
          <p:nvPr/>
        </p:nvSpPr>
        <p:spPr>
          <a:xfrm>
            <a:off x="3344160" y="1740131"/>
            <a:ext cx="3661833" cy="369332"/>
          </a:xfrm>
          <a:prstGeom prst="rect">
            <a:avLst/>
          </a:prstGeom>
          <a:noFill/>
        </p:spPr>
        <p:txBody>
          <a:bodyPr wrap="square" rtlCol="0">
            <a:spAutoFit/>
          </a:bodyPr>
          <a:lstStyle/>
          <a:p>
            <a:r>
              <a:rPr lang="en-US"/>
              <a:t>respectfully distanced </a:t>
            </a:r>
          </a:p>
        </p:txBody>
      </p:sp>
      <p:sp>
        <p:nvSpPr>
          <p:cNvPr id="10" name="Title 1">
            <a:extLst>
              <a:ext uri="{FF2B5EF4-FFF2-40B4-BE49-F238E27FC236}">
                <a16:creationId xmlns:a16="http://schemas.microsoft.com/office/drawing/2014/main" xmlns="" id="{E11D5274-AC0A-004B-7A14-385646AFE1EA}"/>
              </a:ext>
            </a:extLst>
          </p:cNvPr>
          <p:cNvSpPr>
            <a:spLocks noGrp="1"/>
          </p:cNvSpPr>
          <p:nvPr>
            <p:ph type="title"/>
          </p:nvPr>
        </p:nvSpPr>
        <p:spPr>
          <a:xfrm>
            <a:off x="465909" y="0"/>
            <a:ext cx="8229600" cy="1143000"/>
          </a:xfrm>
        </p:spPr>
        <p:txBody>
          <a:bodyPr/>
          <a:lstStyle/>
          <a:p>
            <a:pPr algn="l"/>
            <a:r>
              <a:rPr lang="en-US" sz="4000"/>
              <a:t>Direct Mappings</a:t>
            </a:r>
            <a:endParaRPr lang="en-US" sz="4000" dirty="0"/>
          </a:p>
        </p:txBody>
      </p:sp>
      <p:pic>
        <p:nvPicPr>
          <p:cNvPr id="66" name="awww-isabel">
            <a:hlinkClick r:id="" action="ppaction://media"/>
            <a:extLst>
              <a:ext uri="{FF2B5EF4-FFF2-40B4-BE49-F238E27FC236}">
                <a16:creationId xmlns:a16="http://schemas.microsoft.com/office/drawing/2014/main" xmlns="" id="{C57735DA-90C6-B4CF-7BBA-EF685798DE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34588" y="5494375"/>
            <a:ext cx="609600" cy="609600"/>
          </a:xfrm>
          <a:prstGeom prst="rect">
            <a:avLst/>
          </a:prstGeom>
        </p:spPr>
      </p:pic>
    </p:spTree>
    <p:extLst>
      <p:ext uri="{BB962C8B-B14F-4D97-AF65-F5344CB8AC3E}">
        <p14:creationId xmlns:p14="http://schemas.microsoft.com/office/powerpoint/2010/main" val="39604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heel(1)">
                                      <p:cBhvr>
                                        <p:cTn id="11" dur="20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216" fill="hold"/>
                                        <p:tgtEl>
                                          <p:spTgt spid="66"/>
                                        </p:tgtEl>
                                      </p:cBhvr>
                                    </p:cmd>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66"/>
                </p:tgtEl>
              </p:cMediaNode>
            </p:audio>
          </p:childTnLst>
        </p:cTn>
      </p:par>
    </p:tnLst>
    <p:bldLst>
      <p:bldP spid="70" grpId="0"/>
      <p:bldP spid="71"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#2 Gradient Nature</a:t>
            </a:r>
            <a:endParaRPr lang="en-US" dirty="0"/>
          </a:p>
        </p:txBody>
      </p:sp>
      <p:sp>
        <p:nvSpPr>
          <p:cNvPr id="3" name="Content Placeholder 2"/>
          <p:cNvSpPr>
            <a:spLocks noGrp="1"/>
          </p:cNvSpPr>
          <p:nvPr>
            <p:ph idx="1"/>
          </p:nvPr>
        </p:nvSpPr>
        <p:spPr>
          <a:xfrm>
            <a:off x="500232" y="1449594"/>
            <a:ext cx="8229600" cy="1513943"/>
          </a:xfrm>
        </p:spPr>
        <p:txBody>
          <a:bodyPr/>
          <a:lstStyle/>
          <a:p>
            <a:pPr marL="0" indent="0">
              <a:lnSpc>
                <a:spcPct val="150000"/>
              </a:lnSpc>
              <a:buNone/>
            </a:pPr>
            <a:r>
              <a:rPr lang="en-US" sz="2400"/>
              <a:t>Example: the Positive Assessment Construction </a:t>
            </a:r>
          </a:p>
          <a:p>
            <a:pPr marL="0" indent="0">
              <a:lnSpc>
                <a:spcPct val="150000"/>
              </a:lnSpc>
              <a:buNone/>
            </a:pPr>
            <a:r>
              <a:rPr lang="en-US" sz="2400"/>
              <a:t>Stronger realization of a pattern </a:t>
            </a:r>
            <a:r>
              <a:rPr lang="en-US" sz="2400" dirty="0"/>
              <a:t>→ </a:t>
            </a:r>
            <a:r>
              <a:rPr lang="en-US" sz="2400"/>
              <a:t>stronger meaning</a:t>
            </a:r>
          </a:p>
        </p:txBody>
      </p:sp>
      <p:pic>
        <p:nvPicPr>
          <p:cNvPr id="12" name="goodjob-neg-C0-C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799440" y="3768031"/>
            <a:ext cx="609600" cy="609600"/>
          </a:xfrm>
          <a:prstGeom prst="rect">
            <a:avLst/>
          </a:prstGeom>
        </p:spPr>
      </p:pic>
      <p:pic>
        <p:nvPicPr>
          <p:cNvPr id="14" name="goodjob-neg-C80-C10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382561" y="3788320"/>
            <a:ext cx="609600" cy="609600"/>
          </a:xfrm>
          <a:prstGeom prst="rect">
            <a:avLst/>
          </a:prstGeom>
        </p:spPr>
      </p:pic>
      <p:sp>
        <p:nvSpPr>
          <p:cNvPr id="5" name="TextBox 4">
            <a:extLst>
              <a:ext uri="{FF2B5EF4-FFF2-40B4-BE49-F238E27FC236}">
                <a16:creationId xmlns:a16="http://schemas.microsoft.com/office/drawing/2014/main" xmlns="" id="{CD000C0B-8E4D-46FD-9712-8CC69241CC39}"/>
              </a:ext>
            </a:extLst>
          </p:cNvPr>
          <p:cNvSpPr txBox="1"/>
          <p:nvPr/>
        </p:nvSpPr>
        <p:spPr>
          <a:xfrm>
            <a:off x="373233" y="6556180"/>
            <a:ext cx="4198767" cy="246221"/>
          </a:xfrm>
          <a:prstGeom prst="rect">
            <a:avLst/>
          </a:prstGeom>
          <a:noFill/>
        </p:spPr>
        <p:txBody>
          <a:bodyPr wrap="square" rtlCol="0">
            <a:spAutoFit/>
          </a:bodyPr>
          <a:lstStyle/>
          <a:p>
            <a:r>
              <a:rPr lang="en-US" sz="1000"/>
              <a:t>(Ward and Jodoin, ICPhS 2019)</a:t>
            </a:r>
          </a:p>
        </p:txBody>
      </p:sp>
      <p:sp>
        <p:nvSpPr>
          <p:cNvPr id="6" name="TextBox 5">
            <a:extLst>
              <a:ext uri="{FF2B5EF4-FFF2-40B4-BE49-F238E27FC236}">
                <a16:creationId xmlns:a16="http://schemas.microsoft.com/office/drawing/2014/main" xmlns="" id="{F5F9BD9B-7CF5-BA13-8CF1-30F65CB87480}"/>
              </a:ext>
            </a:extLst>
          </p:cNvPr>
          <p:cNvSpPr txBox="1"/>
          <p:nvPr/>
        </p:nvSpPr>
        <p:spPr>
          <a:xfrm>
            <a:off x="1435325" y="4869797"/>
            <a:ext cx="7294507" cy="1077218"/>
          </a:xfrm>
          <a:prstGeom prst="rect">
            <a:avLst/>
          </a:prstGeom>
          <a:noFill/>
        </p:spPr>
        <p:txBody>
          <a:bodyPr wrap="square">
            <a:spAutoFit/>
          </a:bodyPr>
          <a:lstStyle/>
          <a:p>
            <a:pPr marL="0" indent="0">
              <a:buNone/>
            </a:pPr>
            <a:r>
              <a:rPr lang="en-US" sz="1600"/>
              <a:t>Stimulus creation example: 	</a:t>
            </a:r>
          </a:p>
          <a:p>
            <a:pPr marL="457200" lvl="1" indent="0">
              <a:buNone/>
            </a:pPr>
            <a:r>
              <a:rPr lang="en-US" sz="1600"/>
              <a:t> 20% positive = neutral prosody </a:t>
            </a:r>
          </a:p>
          <a:p>
            <a:pPr marL="457200" lvl="1" indent="0">
              <a:buNone/>
            </a:pPr>
            <a:r>
              <a:rPr lang="en-US" sz="1600"/>
              <a:t>	 	+ 20% of the pitch delta, affecting syllable 1  </a:t>
            </a:r>
          </a:p>
          <a:p>
            <a:pPr marL="457200" lvl="1" indent="0">
              <a:buNone/>
            </a:pPr>
            <a:r>
              <a:rPr lang="en-US" sz="1600"/>
              <a:t>		+ syllable 2 duration increased by 20% of the delta</a:t>
            </a:r>
          </a:p>
        </p:txBody>
      </p:sp>
      <p:sp>
        <p:nvSpPr>
          <p:cNvPr id="16" name="TextBox 15">
            <a:extLst>
              <a:ext uri="{FF2B5EF4-FFF2-40B4-BE49-F238E27FC236}">
                <a16:creationId xmlns:a16="http://schemas.microsoft.com/office/drawing/2014/main" xmlns="" id="{A69260EA-E264-CE66-B2B1-CDC89A3F996E}"/>
              </a:ext>
            </a:extLst>
          </p:cNvPr>
          <p:cNvSpPr txBox="1"/>
          <p:nvPr/>
        </p:nvSpPr>
        <p:spPr>
          <a:xfrm>
            <a:off x="1217363" y="3022072"/>
            <a:ext cx="5833431" cy="461665"/>
          </a:xfrm>
          <a:prstGeom prst="rect">
            <a:avLst/>
          </a:prstGeom>
          <a:noFill/>
        </p:spPr>
        <p:txBody>
          <a:bodyPr wrap="square">
            <a:spAutoFit/>
          </a:bodyPr>
          <a:lstStyle/>
          <a:p>
            <a:r>
              <a:rPr lang="en-US" sz="2400"/>
              <a:t> 0% vs 20%                       80% vs 100% </a:t>
            </a:r>
          </a:p>
        </p:txBody>
      </p:sp>
    </p:spTree>
    <p:extLst>
      <p:ext uri="{BB962C8B-B14F-4D97-AF65-F5344CB8AC3E}">
        <p14:creationId xmlns:p14="http://schemas.microsoft.com/office/powerpoint/2010/main" val="108351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13"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94" fill="hold"/>
                                        <p:tgtEl>
                                          <p:spTgt spid="14"/>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2"/>
                </p:tgtEl>
              </p:cMediaNode>
            </p:audio>
            <p:audio>
              <p:cMediaNode vol="80000">
                <p:cTn id="25" fill="hold" display="0">
                  <p:stCondLst>
                    <p:cond delay="indefinite"/>
                  </p:stCondLst>
                  <p:endCondLst>
                    <p:cond evt="onStopAudio" delay="0">
                      <p:tgtEl>
                        <p:sldTgt/>
                      </p:tgtEl>
                    </p:cond>
                  </p:endCondLst>
                </p:cTn>
                <p:tgtEl>
                  <p:spTgt spid="14"/>
                </p:tgtEl>
              </p:cMediaNode>
            </p:audio>
          </p:childTnLst>
        </p:cTn>
      </p:par>
    </p:tnLst>
    <p:bldLst>
      <p:bldP spid="2" grpId="0"/>
      <p:bldP spid="6"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5400000">
            <a:off x="4303489" y="195119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49" name="Group 48"/>
          <p:cNvGrpSpPr/>
          <p:nvPr/>
        </p:nvGrpSpPr>
        <p:grpSpPr>
          <a:xfrm>
            <a:off x="4552264" y="2103785"/>
            <a:ext cx="1097268" cy="247426"/>
            <a:chOff x="4125566" y="3273013"/>
            <a:chExt cx="1097268" cy="247426"/>
          </a:xfrm>
        </p:grpSpPr>
        <p:cxnSp>
          <p:nvCxnSpPr>
            <p:cNvPr id="11" name="Straight Arrow Connector 10"/>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13" name="Straight Arrow Connector 12"/>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15" name="Straight Arrow Connector 14"/>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17" name="Straight Arrow Connector 16"/>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19" name="Straight Arrow Connector 18"/>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21" name="Straight Arrow Connector 20"/>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23" name="Straight Arrow Connector 22"/>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
        <p:nvSpPr>
          <p:cNvPr id="26" name="TextBox 25"/>
          <p:cNvSpPr txBox="1"/>
          <p:nvPr/>
        </p:nvSpPr>
        <p:spPr>
          <a:xfrm>
            <a:off x="1927823" y="3088834"/>
            <a:ext cx="2642070" cy="523220"/>
          </a:xfrm>
          <a:prstGeom prst="rect">
            <a:avLst/>
          </a:prstGeom>
          <a:noFill/>
        </p:spPr>
        <p:txBody>
          <a:bodyPr wrap="none" rtlCol="0">
            <a:spAutoFit/>
          </a:bodyPr>
          <a:lstStyle/>
          <a:p>
            <a:r>
              <a:rPr lang="en-US" sz="2800" i="1" dirty="0">
                <a:latin typeface="Times" panose="02020603060405020304" pitchFamily="18" charset="0"/>
              </a:rPr>
              <a:t>hello everyone,   </a:t>
            </a:r>
          </a:p>
        </p:txBody>
      </p:sp>
      <p:sp>
        <p:nvSpPr>
          <p:cNvPr id="27" name="Rectangle 26"/>
          <p:cNvSpPr/>
          <p:nvPr/>
        </p:nvSpPr>
        <p:spPr>
          <a:xfrm>
            <a:off x="4663439" y="2788927"/>
            <a:ext cx="992579" cy="523220"/>
          </a:xfrm>
          <a:prstGeom prst="rect">
            <a:avLst/>
          </a:prstGeom>
        </p:spPr>
        <p:txBody>
          <a:bodyPr wrap="none">
            <a:spAutoFit/>
          </a:bodyPr>
          <a:lstStyle/>
          <a:p>
            <a:r>
              <a:rPr lang="en-US" sz="2800" i="1" dirty="0">
                <a:latin typeface="Times" panose="02020603060405020304" pitchFamily="18" charset="0"/>
              </a:rPr>
              <a:t>good </a:t>
            </a:r>
            <a:endParaRPr lang="en-US" sz="2800" dirty="0"/>
          </a:p>
        </p:txBody>
      </p:sp>
      <p:sp>
        <p:nvSpPr>
          <p:cNvPr id="28" name="Rectangle 27"/>
          <p:cNvSpPr/>
          <p:nvPr/>
        </p:nvSpPr>
        <p:spPr>
          <a:xfrm>
            <a:off x="5649532" y="3250935"/>
            <a:ext cx="1939955" cy="523220"/>
          </a:xfrm>
          <a:prstGeom prst="rect">
            <a:avLst/>
          </a:prstGeom>
        </p:spPr>
        <p:txBody>
          <a:bodyPr wrap="none">
            <a:spAutoFit/>
          </a:bodyPr>
          <a:lstStyle/>
          <a:p>
            <a:r>
              <a:rPr lang="en-US" sz="2800" i="1" dirty="0">
                <a:latin typeface="Times" panose="02020603060405020304" pitchFamily="18" charset="0"/>
              </a:rPr>
              <a:t>     morning </a:t>
            </a:r>
          </a:p>
        </p:txBody>
      </p:sp>
      <p:sp>
        <p:nvSpPr>
          <p:cNvPr id="53" name="Rectangle 52"/>
          <p:cNvSpPr/>
          <p:nvPr/>
        </p:nvSpPr>
        <p:spPr bwMode="auto">
          <a:xfrm rot="16200000" flipV="1">
            <a:off x="5969127" y="295658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68" name="Group 67"/>
          <p:cNvGrpSpPr/>
          <p:nvPr/>
        </p:nvGrpSpPr>
        <p:grpSpPr>
          <a:xfrm flipV="1">
            <a:off x="6223282" y="4073352"/>
            <a:ext cx="1097268" cy="247426"/>
            <a:chOff x="4125566" y="3273013"/>
            <a:chExt cx="1097268" cy="247426"/>
          </a:xfrm>
        </p:grpSpPr>
        <p:cxnSp>
          <p:nvCxnSpPr>
            <p:cNvPr id="69" name="Straight Arrow Connector 68"/>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0" name="Straight Arrow Connector 69"/>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1" name="Straight Arrow Connector 70"/>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2" name="Straight Arrow Connector 71"/>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3" name="Straight Arrow Connector 72"/>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4" name="Straight Arrow Connector 73"/>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5" name="Straight Arrow Connector 74"/>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
        <p:nvSpPr>
          <p:cNvPr id="24" name="Title 1">
            <a:extLst>
              <a:ext uri="{FF2B5EF4-FFF2-40B4-BE49-F238E27FC236}">
                <a16:creationId xmlns:a16="http://schemas.microsoft.com/office/drawing/2014/main" xmlns="" id="{4B677E85-32FF-4C4D-8C86-9AFB5E1CE9E4}"/>
              </a:ext>
            </a:extLst>
          </p:cNvPr>
          <p:cNvSpPr>
            <a:spLocks noGrp="1"/>
          </p:cNvSpPr>
          <p:nvPr>
            <p:ph type="title"/>
          </p:nvPr>
        </p:nvSpPr>
        <p:spPr>
          <a:xfrm>
            <a:off x="455093" y="114172"/>
            <a:ext cx="8229600" cy="1143000"/>
          </a:xfrm>
        </p:spPr>
        <p:txBody>
          <a:bodyPr/>
          <a:lstStyle/>
          <a:p>
            <a:pPr algn="l"/>
            <a:r>
              <a:rPr lang="en-US"/>
              <a:t>#3 Alignment Flexibility</a:t>
            </a:r>
          </a:p>
        </p:txBody>
      </p:sp>
    </p:spTree>
    <p:extLst>
      <p:ext uri="{BB962C8B-B14F-4D97-AF65-F5344CB8AC3E}">
        <p14:creationId xmlns:p14="http://schemas.microsoft.com/office/powerpoint/2010/main" val="51704175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5093" y="111691"/>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IBM Plex Sans"/>
                <a:ea typeface="IBM Plex Sans"/>
                <a:cs typeface="IBM Plex Sans"/>
                <a:sym typeface="IBM Plex San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#3 Alignment Flexibility</a:t>
            </a:r>
            <a:endParaRPr lang="en-US" kern="0" dirty="0"/>
          </a:p>
        </p:txBody>
      </p:sp>
      <p:sp>
        <p:nvSpPr>
          <p:cNvPr id="5" name="Rectangle 4"/>
          <p:cNvSpPr/>
          <p:nvPr/>
        </p:nvSpPr>
        <p:spPr bwMode="auto">
          <a:xfrm rot="5400000">
            <a:off x="4303489" y="195119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2" name="Group 1"/>
          <p:cNvGrpSpPr/>
          <p:nvPr/>
        </p:nvGrpSpPr>
        <p:grpSpPr>
          <a:xfrm>
            <a:off x="1927823" y="2788927"/>
            <a:ext cx="5661664" cy="985228"/>
            <a:chOff x="1927823" y="2788927"/>
            <a:chExt cx="5661664" cy="985228"/>
          </a:xfrm>
        </p:grpSpPr>
        <p:sp>
          <p:nvSpPr>
            <p:cNvPr id="26" name="TextBox 25"/>
            <p:cNvSpPr txBox="1"/>
            <p:nvPr/>
          </p:nvSpPr>
          <p:spPr>
            <a:xfrm>
              <a:off x="1927823" y="3088834"/>
              <a:ext cx="2642070" cy="523220"/>
            </a:xfrm>
            <a:prstGeom prst="rect">
              <a:avLst/>
            </a:prstGeom>
            <a:noFill/>
          </p:spPr>
          <p:txBody>
            <a:bodyPr wrap="none" rtlCol="0">
              <a:spAutoFit/>
            </a:bodyPr>
            <a:lstStyle/>
            <a:p>
              <a:r>
                <a:rPr lang="en-US" sz="2800" i="1" dirty="0">
                  <a:latin typeface="Times" panose="02020603060405020304" pitchFamily="18" charset="0"/>
                </a:rPr>
                <a:t>hello everyone,   </a:t>
              </a:r>
            </a:p>
          </p:txBody>
        </p:sp>
        <p:sp>
          <p:nvSpPr>
            <p:cNvPr id="27" name="Rectangle 26"/>
            <p:cNvSpPr/>
            <p:nvPr/>
          </p:nvSpPr>
          <p:spPr>
            <a:xfrm>
              <a:off x="4663439" y="2788927"/>
              <a:ext cx="992579" cy="523220"/>
            </a:xfrm>
            <a:prstGeom prst="rect">
              <a:avLst/>
            </a:prstGeom>
          </p:spPr>
          <p:txBody>
            <a:bodyPr wrap="none">
              <a:spAutoFit/>
            </a:bodyPr>
            <a:lstStyle/>
            <a:p>
              <a:r>
                <a:rPr lang="en-US" sz="2800" i="1" dirty="0">
                  <a:latin typeface="Times" panose="02020603060405020304" pitchFamily="18" charset="0"/>
                </a:rPr>
                <a:t>good </a:t>
              </a:r>
              <a:endParaRPr lang="en-US" sz="2800" dirty="0"/>
            </a:p>
          </p:txBody>
        </p:sp>
        <p:sp>
          <p:nvSpPr>
            <p:cNvPr id="28" name="Rectangle 27"/>
            <p:cNvSpPr/>
            <p:nvPr/>
          </p:nvSpPr>
          <p:spPr>
            <a:xfrm>
              <a:off x="5649532" y="3250935"/>
              <a:ext cx="1939955" cy="523220"/>
            </a:xfrm>
            <a:prstGeom prst="rect">
              <a:avLst/>
            </a:prstGeom>
          </p:spPr>
          <p:txBody>
            <a:bodyPr wrap="none">
              <a:spAutoFit/>
            </a:bodyPr>
            <a:lstStyle/>
            <a:p>
              <a:r>
                <a:rPr lang="en-US" sz="2800" i="1" dirty="0">
                  <a:latin typeface="Times" panose="02020603060405020304" pitchFamily="18" charset="0"/>
                </a:rPr>
                <a:t>     morning </a:t>
              </a:r>
            </a:p>
          </p:txBody>
        </p:sp>
      </p:grpSp>
      <p:sp>
        <p:nvSpPr>
          <p:cNvPr id="53" name="Rectangle 52"/>
          <p:cNvSpPr/>
          <p:nvPr/>
        </p:nvSpPr>
        <p:spPr bwMode="auto">
          <a:xfrm rot="16200000" flipV="1">
            <a:off x="5969127" y="2956584"/>
            <a:ext cx="1605578" cy="1635142"/>
          </a:xfrm>
          <a:prstGeom prst="rect">
            <a:avLst/>
          </a:prstGeom>
          <a:gradFill>
            <a:gsLst>
              <a:gs pos="0">
                <a:schemeClr val="accent1">
                  <a:lumMod val="5000"/>
                  <a:lumOff val="95000"/>
                  <a:alpha val="0"/>
                </a:schemeClr>
              </a:gs>
              <a:gs pos="51500">
                <a:srgbClr val="A3D1FF">
                  <a:alpha val="80000"/>
                </a:srgbClr>
              </a:gs>
              <a:gs pos="38000">
                <a:schemeClr val="accent1">
                  <a:lumMod val="45000"/>
                  <a:lumOff val="55000"/>
                  <a:alpha val="80000"/>
                </a:schemeClr>
              </a:gs>
              <a:gs pos="65000">
                <a:schemeClr val="accent1">
                  <a:lumMod val="45000"/>
                  <a:lumOff val="55000"/>
                  <a:alpha val="79000"/>
                </a:schemeClr>
              </a:gs>
              <a:gs pos="100000">
                <a:schemeClr val="accent1">
                  <a:lumMod val="30000"/>
                  <a:lumOff val="70000"/>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nvGrpSpPr>
          <p:cNvPr id="39" name="Group 38"/>
          <p:cNvGrpSpPr/>
          <p:nvPr/>
        </p:nvGrpSpPr>
        <p:grpSpPr>
          <a:xfrm>
            <a:off x="4552264" y="2103785"/>
            <a:ext cx="1097268" cy="247426"/>
            <a:chOff x="4125566" y="3273013"/>
            <a:chExt cx="1097268" cy="247426"/>
          </a:xfrm>
        </p:grpSpPr>
        <p:cxnSp>
          <p:nvCxnSpPr>
            <p:cNvPr id="40" name="Straight Arrow Connector 39"/>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1" name="Straight Arrow Connector 40"/>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2" name="Straight Arrow Connector 41"/>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3" name="Straight Arrow Connector 42"/>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4" name="Straight Arrow Connector 43"/>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5" name="Straight Arrow Connector 44"/>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46" name="Straight Arrow Connector 45"/>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grpSp>
        <p:nvGrpSpPr>
          <p:cNvPr id="47" name="Group 46"/>
          <p:cNvGrpSpPr/>
          <p:nvPr/>
        </p:nvGrpSpPr>
        <p:grpSpPr>
          <a:xfrm flipV="1">
            <a:off x="6223282" y="4073352"/>
            <a:ext cx="1097268" cy="247426"/>
            <a:chOff x="4125566" y="3273013"/>
            <a:chExt cx="1097268" cy="247426"/>
          </a:xfrm>
        </p:grpSpPr>
        <p:cxnSp>
          <p:nvCxnSpPr>
            <p:cNvPr id="48" name="Straight Arrow Connector 47"/>
            <p:cNvCxnSpPr/>
            <p:nvPr/>
          </p:nvCxnSpPr>
          <p:spPr bwMode="auto">
            <a:xfrm flipV="1">
              <a:off x="412556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50" name="Straight Arrow Connector 49"/>
            <p:cNvCxnSpPr/>
            <p:nvPr/>
          </p:nvCxnSpPr>
          <p:spPr bwMode="auto">
            <a:xfrm flipV="1">
              <a:off x="430844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68" name="Straight Arrow Connector 67"/>
            <p:cNvCxnSpPr/>
            <p:nvPr/>
          </p:nvCxnSpPr>
          <p:spPr bwMode="auto">
            <a:xfrm flipV="1">
              <a:off x="4491322"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69" name="Straight Arrow Connector 68"/>
            <p:cNvCxnSpPr/>
            <p:nvPr/>
          </p:nvCxnSpPr>
          <p:spPr bwMode="auto">
            <a:xfrm flipV="1">
              <a:off x="4674200"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0" name="Straight Arrow Connector 69"/>
            <p:cNvCxnSpPr/>
            <p:nvPr/>
          </p:nvCxnSpPr>
          <p:spPr bwMode="auto">
            <a:xfrm flipV="1">
              <a:off x="4857078"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1" name="Straight Arrow Connector 70"/>
            <p:cNvCxnSpPr/>
            <p:nvPr/>
          </p:nvCxnSpPr>
          <p:spPr bwMode="auto">
            <a:xfrm flipV="1">
              <a:off x="5039956"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cxnSp>
          <p:nvCxnSpPr>
            <p:cNvPr id="72" name="Straight Arrow Connector 71"/>
            <p:cNvCxnSpPr/>
            <p:nvPr/>
          </p:nvCxnSpPr>
          <p:spPr bwMode="auto">
            <a:xfrm flipV="1">
              <a:off x="5222834" y="3273013"/>
              <a:ext cx="0" cy="247426"/>
            </a:xfrm>
            <a:prstGeom prst="straightConnector1">
              <a:avLst/>
            </a:prstGeom>
            <a:solidFill>
              <a:schemeClr val="accent1"/>
            </a:solidFill>
            <a:ln w="38100" cap="flat" cmpd="sng" algn="ctr">
              <a:solidFill>
                <a:schemeClr val="bg2"/>
              </a:solidFill>
              <a:prstDash val="solid"/>
              <a:round/>
              <a:headEnd type="none" w="med" len="med"/>
              <a:tailEnd type="triangle"/>
            </a:ln>
            <a:effectLst/>
          </p:spPr>
        </p:cxnSp>
      </p:grpSp>
    </p:spTree>
    <p:extLst>
      <p:ext uri="{BB962C8B-B14F-4D97-AF65-F5344CB8AC3E}">
        <p14:creationId xmlns:p14="http://schemas.microsoft.com/office/powerpoint/2010/main" val="34043595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22222E-6 L -0.14271 0.0044 " pathEditMode="relative" rAng="0" ptsTypes="AA">
                                      <p:cBhvr>
                                        <p:cTn id="6" dur="2000" fill="hold"/>
                                        <p:tgtEl>
                                          <p:spTgt spid="2"/>
                                        </p:tgtEl>
                                        <p:attrNameLst>
                                          <p:attrName>ppt_x</p:attrName>
                                          <p:attrName>ppt_y</p:attrName>
                                        </p:attrNameLst>
                                      </p:cBhvr>
                                      <p:rCtr x="-7135"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48469</TotalTime>
  <Words>3560</Words>
  <Application>Microsoft Office PowerPoint</Application>
  <PresentationFormat>On-screen Show (4:3)</PresentationFormat>
  <Paragraphs>625</Paragraphs>
  <Slides>63</Slides>
  <Notes>33</Notes>
  <HiddenSlides>0</HiddenSlides>
  <MMClips>17</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Gentium</vt:lpstr>
      <vt:lpstr>Helvetica Neue</vt:lpstr>
      <vt:lpstr>IBM Plex Sans</vt:lpstr>
      <vt:lpstr>ＭＳ Ｐゴシック</vt:lpstr>
      <vt:lpstr>Arial</vt:lpstr>
      <vt:lpstr>Calibri</vt:lpstr>
      <vt:lpstr>Times</vt:lpstr>
      <vt:lpstr>Times New Roman</vt:lpstr>
      <vt:lpstr>Mountain Top</vt:lpstr>
      <vt:lpstr>Acrobat Document</vt:lpstr>
      <vt:lpstr>PowerPoint Presentation</vt:lpstr>
      <vt:lpstr>PowerPoint Presentation</vt:lpstr>
      <vt:lpstr>6 Properties of  Pragmatic Prosody</vt:lpstr>
      <vt:lpstr>6 Properties of  Pragmatic Prosody</vt:lpstr>
      <vt:lpstr>6 Properties of  Pragmatic Prosody</vt:lpstr>
      <vt:lpstr>PowerPoint Presentation</vt:lpstr>
      <vt:lpstr>#2 Gradient Nature</vt:lpstr>
      <vt:lpstr>#3 Alignment Flexibility</vt:lpstr>
      <vt:lpstr>PowerPoint Presentation</vt:lpstr>
      <vt:lpstr>PowerPoint Presentation</vt:lpstr>
      <vt:lpstr>More Alignment Variation</vt:lpstr>
      <vt:lpstr>More Alignment Variation</vt:lpstr>
      <vt:lpstr>More Alignment Variation</vt:lpstr>
      <vt:lpstr>6 Properties of  Pragmatic Prosody</vt:lpstr>
      <vt:lpstr>6 Properties of  Pragmatic Prosody</vt:lpstr>
      <vt:lpstr>Direct Mappings</vt:lpstr>
      <vt:lpstr>Direct Mappings</vt:lpstr>
      <vt:lpstr>PowerPoint Presentation</vt:lpstr>
      <vt:lpstr>Direct Mappings</vt:lpstr>
      <vt:lpstr>Direct Mappings</vt:lpstr>
      <vt:lpstr>#5 Joint Constructions</vt:lpstr>
      <vt:lpstr>#5 Joint Constructions</vt:lpstr>
      <vt:lpstr>PowerPoint Presentation</vt:lpstr>
      <vt:lpstr>Superposition</vt:lpstr>
      <vt:lpstr>PowerPoint Presentation</vt:lpstr>
      <vt:lpstr>6 Properties of  Pragmatic Prosody</vt:lpstr>
      <vt:lpstr>Prosodic Constructions</vt:lpstr>
      <vt:lpstr>Contents </vt:lpstr>
      <vt:lpstr>Contents </vt:lpstr>
      <vt:lpstr>PowerPoint Presentation</vt:lpstr>
      <vt:lpstr>A Puzzle:  How to Explain Variation</vt:lpstr>
      <vt:lpstr>Calling: Variants </vt:lpstr>
      <vt:lpstr>PowerPoint Presentation</vt:lpstr>
      <vt:lpstr>PowerPoint Presentation</vt:lpstr>
      <vt:lpstr>Uses of Late Peak </vt:lpstr>
      <vt:lpstr>PowerPoint Presentation</vt:lpstr>
      <vt:lpstr>The Minor Third Construction</vt:lpstr>
      <vt:lpstr>A Failure</vt:lpstr>
      <vt:lpstr>The Minor Third Construction</vt:lpstr>
      <vt:lpstr>Turn Yield </vt:lpstr>
      <vt:lpstr>Some Uses</vt:lpstr>
      <vt:lpstr>The Minor Third Construction</vt:lpstr>
      <vt:lpstr>Constructions are Rich</vt:lpstr>
      <vt:lpstr>Much More than Just intonation!</vt:lpstr>
      <vt:lpstr>PowerPoint Presentation</vt:lpstr>
      <vt:lpstr>How Does Prosody Convey Meaning?</vt:lpstr>
      <vt:lpstr>Properties of Prosodic Constructions</vt:lpstr>
      <vt:lpstr>(of course it’s complicated)</vt:lpstr>
      <vt:lpstr>Implications</vt:lpstr>
      <vt:lpstr>How Does Prosody Convey Meaning?</vt:lpstr>
      <vt:lpstr>Our Hypothesized Configuation</vt:lpstr>
      <vt:lpstr>Outline</vt:lpstr>
      <vt:lpstr>Contrastive Prosody…</vt:lpstr>
      <vt:lpstr>Construction Use is Non-Binary!</vt:lpstr>
      <vt:lpstr>PowerPoint Presentation</vt:lpstr>
      <vt:lpstr>The Minor Third Construction</vt:lpstr>
      <vt:lpstr>Much More than Just intonation!</vt:lpstr>
      <vt:lpstr>How Does Prosody Convey Meaning?</vt:lpstr>
      <vt:lpstr>Some Pragmatic Functions Served</vt:lpstr>
      <vt:lpstr>PowerPoint Presentation</vt:lpstr>
      <vt:lpstr>Uses of the Minor Third</vt:lpstr>
      <vt:lpstr>PowerPoint Presentation</vt:lpstr>
      <vt:lpstr>Direct Mappings</vt:lpstr>
    </vt:vector>
  </TitlesOfParts>
  <Company>Univ. of Tokyo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Nigel Ward</cp:lastModifiedBy>
  <cp:revision>4079</cp:revision>
  <cp:lastPrinted>2021-05-18T23:20:02Z</cp:lastPrinted>
  <dcterms:created xsi:type="dcterms:W3CDTF">2002-10-17T07:23:49Z</dcterms:created>
  <dcterms:modified xsi:type="dcterms:W3CDTF">2022-10-04T17:46:13Z</dcterms:modified>
</cp:coreProperties>
</file>