
<file path=[Content_Types].xml><?xml version="1.0" encoding="utf-8"?>
<Types xmlns="http://schemas.openxmlformats.org/package/2006/content-types">
  <Default Extension="flac" ContentType="audio/unknown"/>
  <Default Extension="gif" ContentType="image/gif"/>
  <Default Extension="jpeg" ContentType="image/jpeg"/>
  <Default Extension="m4a" ContentType="audi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9"/>
  </p:notesMasterIdLst>
  <p:handoutMasterIdLst>
    <p:handoutMasterId r:id="rId40"/>
  </p:handoutMasterIdLst>
  <p:sldIdLst>
    <p:sldId id="1074" r:id="rId2"/>
    <p:sldId id="1076" r:id="rId3"/>
    <p:sldId id="1077" r:id="rId4"/>
    <p:sldId id="1088" r:id="rId5"/>
    <p:sldId id="2183" r:id="rId6"/>
    <p:sldId id="1089" r:id="rId7"/>
    <p:sldId id="1079" r:id="rId8"/>
    <p:sldId id="1080" r:id="rId9"/>
    <p:sldId id="1093" r:id="rId10"/>
    <p:sldId id="1090" r:id="rId11"/>
    <p:sldId id="1091" r:id="rId12"/>
    <p:sldId id="2184" r:id="rId13"/>
    <p:sldId id="946" r:id="rId14"/>
    <p:sldId id="1098" r:id="rId15"/>
    <p:sldId id="2185" r:id="rId16"/>
    <p:sldId id="2093" r:id="rId17"/>
    <p:sldId id="2186" r:id="rId18"/>
    <p:sldId id="1084" r:id="rId19"/>
    <p:sldId id="1015" r:id="rId20"/>
    <p:sldId id="2182" r:id="rId21"/>
    <p:sldId id="2187" r:id="rId22"/>
    <p:sldId id="1096" r:id="rId23"/>
    <p:sldId id="1097" r:id="rId24"/>
    <p:sldId id="1078" r:id="rId25"/>
    <p:sldId id="1086" r:id="rId26"/>
    <p:sldId id="1083" r:id="rId27"/>
    <p:sldId id="1085" r:id="rId28"/>
    <p:sldId id="1067" r:id="rId29"/>
    <p:sldId id="1068" r:id="rId30"/>
    <p:sldId id="1066" r:id="rId31"/>
    <p:sldId id="1069" r:id="rId32"/>
    <p:sldId id="947" r:id="rId33"/>
    <p:sldId id="1072" r:id="rId34"/>
    <p:sldId id="1070" r:id="rId35"/>
    <p:sldId id="1071" r:id="rId36"/>
    <p:sldId id="1073" r:id="rId37"/>
    <p:sldId id="1082" r:id="rId38"/>
  </p:sldIdLst>
  <p:sldSz cx="9144000" cy="6858000" type="screen4x3"/>
  <p:notesSz cx="6858000" cy="923925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25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1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FFFF"/>
    <a:srgbClr val="05419E"/>
    <a:srgbClr val="0072BD"/>
    <a:srgbClr val="D95319"/>
    <a:srgbClr val="01359A"/>
    <a:srgbClr val="003295"/>
    <a:srgbClr val="084AA1"/>
    <a:srgbClr val="0A51A3"/>
    <a:srgbClr val="0026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94" autoAdjust="0"/>
    <p:restoredTop sz="66040" autoAdjust="0"/>
  </p:normalViewPr>
  <p:slideViewPr>
    <p:cSldViewPr snapToGrid="0">
      <p:cViewPr varScale="1">
        <p:scale>
          <a:sx n="71" d="100"/>
          <a:sy n="71" d="100"/>
        </p:scale>
        <p:origin x="2796" y="78"/>
      </p:cViewPr>
      <p:guideLst>
        <p:guide orient="horz" pos="2256"/>
        <p:guide pos="2880"/>
      </p:guideLst>
    </p:cSldViewPr>
  </p:slideViewPr>
  <p:outlineViewPr>
    <p:cViewPr>
      <p:scale>
        <a:sx n="33" d="100"/>
        <a:sy n="33" d="100"/>
      </p:scale>
      <p:origin x="0" y="0"/>
    </p:cViewPr>
  </p:outlineViewPr>
  <p:notesTextViewPr>
    <p:cViewPr>
      <p:scale>
        <a:sx n="142" d="100"/>
        <a:sy n="142" d="100"/>
      </p:scale>
      <p:origin x="0" y="0"/>
    </p:cViewPr>
  </p:notesTextViewPr>
  <p:sorterViewPr>
    <p:cViewPr>
      <p:scale>
        <a:sx n="138" d="100"/>
        <a:sy n="138" d="100"/>
      </p:scale>
      <p:origin x="0" y="-9480"/>
    </p:cViewPr>
  </p:sorterViewPr>
  <p:notesViewPr>
    <p:cSldViewPr snapToGrid="0">
      <p:cViewPr varScale="1">
        <p:scale>
          <a:sx n="85" d="100"/>
          <a:sy n="85" d="100"/>
        </p:scale>
        <p:origin x="3168" y="72"/>
      </p:cViewPr>
      <p:guideLst>
        <p:guide orient="horz" pos="291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1963"/>
          </a:xfrm>
          <a:prstGeom prst="rect">
            <a:avLst/>
          </a:prstGeom>
          <a:noFill/>
          <a:ln w="9525">
            <a:noFill/>
            <a:miter lim="800000"/>
            <a:headEnd/>
            <a:tailEnd/>
          </a:ln>
          <a:effectLst/>
        </p:spPr>
        <p:txBody>
          <a:bodyPr vert="horz" wrap="square" lIns="90242" tIns="45123" rIns="90242" bIns="45123" numCol="1" anchor="t" anchorCtr="0" compatLnSpc="1">
            <a:prstTxWarp prst="textNoShape">
              <a:avLst/>
            </a:prstTxWarp>
          </a:bodyPr>
          <a:lstStyle>
            <a:lvl1pPr>
              <a:defRPr sz="1200"/>
            </a:lvl1pPr>
          </a:lstStyle>
          <a:p>
            <a:endParaRPr lang="en-US" altLang="ja-JP"/>
          </a:p>
        </p:txBody>
      </p:sp>
      <p:sp>
        <p:nvSpPr>
          <p:cNvPr id="21507" name="Rectangle 3"/>
          <p:cNvSpPr>
            <a:spLocks noGrp="1" noChangeArrowheads="1"/>
          </p:cNvSpPr>
          <p:nvPr>
            <p:ph type="dt" sz="quarter" idx="1"/>
          </p:nvPr>
        </p:nvSpPr>
        <p:spPr bwMode="auto">
          <a:xfrm>
            <a:off x="3886203" y="0"/>
            <a:ext cx="2971800" cy="461963"/>
          </a:xfrm>
          <a:prstGeom prst="rect">
            <a:avLst/>
          </a:prstGeom>
          <a:noFill/>
          <a:ln w="9525">
            <a:noFill/>
            <a:miter lim="800000"/>
            <a:headEnd/>
            <a:tailEnd/>
          </a:ln>
          <a:effectLst/>
        </p:spPr>
        <p:txBody>
          <a:bodyPr vert="horz" wrap="square" lIns="90242" tIns="45123" rIns="90242" bIns="45123" numCol="1" anchor="t" anchorCtr="0" compatLnSpc="1">
            <a:prstTxWarp prst="textNoShape">
              <a:avLst/>
            </a:prstTxWarp>
          </a:bodyPr>
          <a:lstStyle>
            <a:lvl1pPr algn="r">
              <a:defRPr sz="1200"/>
            </a:lvl1pPr>
          </a:lstStyle>
          <a:p>
            <a:endParaRPr lang="en-US" altLang="ja-JP"/>
          </a:p>
        </p:txBody>
      </p:sp>
      <p:sp>
        <p:nvSpPr>
          <p:cNvPr id="21508" name="Rectangle 4"/>
          <p:cNvSpPr>
            <a:spLocks noGrp="1" noChangeArrowheads="1"/>
          </p:cNvSpPr>
          <p:nvPr>
            <p:ph type="ftr" sz="quarter" idx="2"/>
          </p:nvPr>
        </p:nvSpPr>
        <p:spPr bwMode="auto">
          <a:xfrm>
            <a:off x="0" y="8777287"/>
            <a:ext cx="2971800" cy="461963"/>
          </a:xfrm>
          <a:prstGeom prst="rect">
            <a:avLst/>
          </a:prstGeom>
          <a:noFill/>
          <a:ln w="9525">
            <a:noFill/>
            <a:miter lim="800000"/>
            <a:headEnd/>
            <a:tailEnd/>
          </a:ln>
          <a:effectLst/>
        </p:spPr>
        <p:txBody>
          <a:bodyPr vert="horz" wrap="square" lIns="90242" tIns="45123" rIns="90242" bIns="45123" numCol="1" anchor="b" anchorCtr="0" compatLnSpc="1">
            <a:prstTxWarp prst="textNoShape">
              <a:avLst/>
            </a:prstTxWarp>
          </a:bodyPr>
          <a:lstStyle>
            <a:lvl1pPr>
              <a:defRPr sz="1200"/>
            </a:lvl1pPr>
          </a:lstStyle>
          <a:p>
            <a:endParaRPr lang="en-US" altLang="ja-JP"/>
          </a:p>
        </p:txBody>
      </p:sp>
      <p:sp>
        <p:nvSpPr>
          <p:cNvPr id="21509" name="Rectangle 5"/>
          <p:cNvSpPr>
            <a:spLocks noGrp="1" noChangeArrowheads="1"/>
          </p:cNvSpPr>
          <p:nvPr>
            <p:ph type="sldNum" sz="quarter" idx="3"/>
          </p:nvPr>
        </p:nvSpPr>
        <p:spPr bwMode="auto">
          <a:xfrm>
            <a:off x="3886203" y="8777287"/>
            <a:ext cx="2971800" cy="461963"/>
          </a:xfrm>
          <a:prstGeom prst="rect">
            <a:avLst/>
          </a:prstGeom>
          <a:noFill/>
          <a:ln w="9525">
            <a:noFill/>
            <a:miter lim="800000"/>
            <a:headEnd/>
            <a:tailEnd/>
          </a:ln>
          <a:effectLst/>
        </p:spPr>
        <p:txBody>
          <a:bodyPr vert="horz" wrap="square" lIns="90242" tIns="45123" rIns="90242" bIns="45123" numCol="1" anchor="b" anchorCtr="0" compatLnSpc="1">
            <a:prstTxWarp prst="textNoShape">
              <a:avLst/>
            </a:prstTxWarp>
          </a:bodyPr>
          <a:lstStyle>
            <a:lvl1pPr algn="r">
              <a:defRPr sz="1200"/>
            </a:lvl1pPr>
          </a:lstStyle>
          <a:p>
            <a:fld id="{2B933D1E-80BE-444B-94DB-FA0AC1C459DB}" type="slidenum">
              <a:rPr lang="en-US" altLang="ja-JP"/>
              <a:pPr/>
              <a:t>‹#›</a:t>
            </a:fld>
            <a:endParaRPr lang="en-US" altLang="ja-JP"/>
          </a:p>
        </p:txBody>
      </p:sp>
    </p:spTree>
    <p:extLst>
      <p:ext uri="{BB962C8B-B14F-4D97-AF65-F5344CB8AC3E}">
        <p14:creationId xmlns:p14="http://schemas.microsoft.com/office/powerpoint/2010/main" val="1062496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0242" tIns="45123" rIns="90242" bIns="45123" rtlCol="0"/>
          <a:lstStyle>
            <a:lvl1pPr algn="l">
              <a:defRPr sz="1200"/>
            </a:lvl1pPr>
          </a:lstStyle>
          <a:p>
            <a:endParaRPr lang="en-US"/>
          </a:p>
        </p:txBody>
      </p:sp>
      <p:sp>
        <p:nvSpPr>
          <p:cNvPr id="3" name="Date Placeholder 2"/>
          <p:cNvSpPr>
            <a:spLocks noGrp="1"/>
          </p:cNvSpPr>
          <p:nvPr>
            <p:ph type="dt" idx="1"/>
          </p:nvPr>
        </p:nvSpPr>
        <p:spPr>
          <a:xfrm>
            <a:off x="3884616" y="0"/>
            <a:ext cx="2971800" cy="461963"/>
          </a:xfrm>
          <a:prstGeom prst="rect">
            <a:avLst/>
          </a:prstGeom>
        </p:spPr>
        <p:txBody>
          <a:bodyPr vert="horz" lIns="90242" tIns="45123" rIns="90242" bIns="45123" rtlCol="0"/>
          <a:lstStyle>
            <a:lvl1pPr algn="r">
              <a:defRPr sz="1200"/>
            </a:lvl1pPr>
          </a:lstStyle>
          <a:p>
            <a:fld id="{FB4605E5-09BA-467E-8D5F-790F7A9DC9D7}" type="datetimeFigureOut">
              <a:rPr lang="en-US" smtClean="0"/>
              <a:pPr/>
              <a:t>10/3/2022</a:t>
            </a:fld>
            <a:endParaRPr lang="en-US"/>
          </a:p>
        </p:txBody>
      </p:sp>
      <p:sp>
        <p:nvSpPr>
          <p:cNvPr id="4" name="Slide Image Placeholder 3"/>
          <p:cNvSpPr>
            <a:spLocks noGrp="1" noRot="1" noChangeAspect="1"/>
          </p:cNvSpPr>
          <p:nvPr>
            <p:ph type="sldImg" idx="2"/>
          </p:nvPr>
        </p:nvSpPr>
        <p:spPr>
          <a:xfrm>
            <a:off x="1120775" y="693738"/>
            <a:ext cx="4616450" cy="3463925"/>
          </a:xfrm>
          <a:prstGeom prst="rect">
            <a:avLst/>
          </a:prstGeom>
          <a:noFill/>
          <a:ln w="12700">
            <a:solidFill>
              <a:prstClr val="black"/>
            </a:solidFill>
          </a:ln>
        </p:spPr>
        <p:txBody>
          <a:bodyPr vert="horz" lIns="90242" tIns="45123" rIns="90242" bIns="45123" rtlCol="0" anchor="ctr"/>
          <a:lstStyle/>
          <a:p>
            <a:endParaRPr lang="en-US"/>
          </a:p>
        </p:txBody>
      </p:sp>
      <p:sp>
        <p:nvSpPr>
          <p:cNvPr id="5" name="Notes Placeholder 4"/>
          <p:cNvSpPr>
            <a:spLocks noGrp="1"/>
          </p:cNvSpPr>
          <p:nvPr>
            <p:ph type="body" sz="quarter" idx="3"/>
          </p:nvPr>
        </p:nvSpPr>
        <p:spPr>
          <a:xfrm>
            <a:off x="685801" y="4388645"/>
            <a:ext cx="5486400" cy="4157663"/>
          </a:xfrm>
          <a:prstGeom prst="rect">
            <a:avLst/>
          </a:prstGeom>
        </p:spPr>
        <p:txBody>
          <a:bodyPr vert="horz" lIns="90242" tIns="45123" rIns="90242" bIns="4512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3"/>
            <a:ext cx="2971800" cy="461963"/>
          </a:xfrm>
          <a:prstGeom prst="rect">
            <a:avLst/>
          </a:prstGeom>
        </p:spPr>
        <p:txBody>
          <a:bodyPr vert="horz" lIns="90242" tIns="45123" rIns="90242" bIns="45123" rtlCol="0" anchor="b"/>
          <a:lstStyle>
            <a:lvl1pPr algn="l">
              <a:defRPr sz="1200"/>
            </a:lvl1pPr>
          </a:lstStyle>
          <a:p>
            <a:endParaRPr lang="en-US"/>
          </a:p>
        </p:txBody>
      </p:sp>
      <p:sp>
        <p:nvSpPr>
          <p:cNvPr id="7" name="Slide Number Placeholder 6"/>
          <p:cNvSpPr>
            <a:spLocks noGrp="1"/>
          </p:cNvSpPr>
          <p:nvPr>
            <p:ph type="sldNum" sz="quarter" idx="5"/>
          </p:nvPr>
        </p:nvSpPr>
        <p:spPr>
          <a:xfrm>
            <a:off x="3884616" y="8775683"/>
            <a:ext cx="2971800" cy="461963"/>
          </a:xfrm>
          <a:prstGeom prst="rect">
            <a:avLst/>
          </a:prstGeom>
        </p:spPr>
        <p:txBody>
          <a:bodyPr vert="horz" lIns="90242" tIns="45123" rIns="90242" bIns="45123" rtlCol="0" anchor="b"/>
          <a:lstStyle>
            <a:lvl1pPr algn="r">
              <a:defRPr sz="1200"/>
            </a:lvl1pPr>
          </a:lstStyle>
          <a:p>
            <a:fld id="{29BDAC53-7A3B-4047-838F-AC2D1EB75545}" type="slidenum">
              <a:rPr lang="en-US" smtClean="0"/>
              <a:pPr/>
              <a:t>‹#›</a:t>
            </a:fld>
            <a:endParaRPr lang="en-US"/>
          </a:p>
        </p:txBody>
      </p:sp>
    </p:spTree>
    <p:extLst>
      <p:ext uri="{BB962C8B-B14F-4D97-AF65-F5344CB8AC3E}">
        <p14:creationId xmlns:p14="http://schemas.microsoft.com/office/powerpoint/2010/main" val="1311460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Welcome to Lecture 24</a:t>
            </a:r>
            <a:r>
              <a:rPr lang="en-US" sz="1800" baseline="0"/>
              <a:t> </a:t>
            </a:r>
            <a:r>
              <a:rPr lang="en-US" sz="1800"/>
              <a:t>of our Series on Prosody.  \\  </a:t>
            </a:r>
            <a:r>
              <a:rPr lang="en-US"/>
              <a:t>In the previous lecture we wrapped up our </a:t>
            </a:r>
            <a:r>
              <a:rPr lang="en-US" dirty="0"/>
              <a:t>overview </a:t>
            </a:r>
            <a:r>
              <a:rPr lang="en-US"/>
              <a:t>of the functions of prosody in </a:t>
            </a:r>
            <a:r>
              <a:rPr lang="en-US" dirty="0"/>
              <a:t>human </a:t>
            </a:r>
            <a:r>
              <a:rPr lang="en-US"/>
              <a:t>language. \\  Now </a:t>
            </a:r>
            <a:r>
              <a:rPr lang="en-US" dirty="0"/>
              <a:t>it’s time for two lectures on technology: first</a:t>
            </a:r>
            <a:r>
              <a:rPr lang="en-US" baseline="0" dirty="0"/>
              <a:t> </a:t>
            </a:r>
            <a:r>
              <a:rPr lang="en-US" baseline="0"/>
              <a:t>on </a:t>
            </a:r>
            <a:r>
              <a:rPr lang="en-US"/>
              <a:t>prosody as it is </a:t>
            </a:r>
            <a:r>
              <a:rPr lang="en-US" dirty="0"/>
              <a:t>used, </a:t>
            </a:r>
            <a:r>
              <a:rPr lang="en-US"/>
              <a:t>or could be used, in speech synthesis</a:t>
            </a:r>
            <a:r>
              <a:rPr lang="en-US" baseline="0"/>
              <a:t>,</a:t>
            </a:r>
            <a:r>
              <a:rPr lang="en-US" baseline="0" dirty="0"/>
              <a:t> </a:t>
            </a:r>
            <a:r>
              <a:rPr lang="en-US"/>
              <a:t> </a:t>
            </a:r>
            <a:r>
              <a:rPr lang="en-US" dirty="0"/>
              <a:t>and</a:t>
            </a:r>
            <a:r>
              <a:rPr lang="en-US" baseline="0" dirty="0"/>
              <a:t> then, in</a:t>
            </a:r>
            <a:r>
              <a:rPr lang="en-US" dirty="0"/>
              <a:t> the next lecture</a:t>
            </a:r>
            <a:r>
              <a:rPr lang="en-US"/>
              <a:t>,  in dialog </a:t>
            </a:r>
            <a:r>
              <a:rPr lang="en-US" dirty="0"/>
              <a:t>systems</a:t>
            </a:r>
            <a:r>
              <a:rPr lang="en-US"/>
              <a:t>.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We’ll review why prosody is hard to model, and see why humans are still better than machines, for some purposes.  \\ As </a:t>
            </a:r>
            <a:r>
              <a:rPr lang="en-US" dirty="0"/>
              <a:t>usual, we’ll focus </a:t>
            </a:r>
            <a:r>
              <a:rPr lang="en-US"/>
              <a:t>on needs, approaches, and models, not specific algorithms or software.  We’ll start by reviewing the history [next] </a:t>
            </a:r>
            <a:endParaRPr lang="en-US" dirty="0"/>
          </a:p>
        </p:txBody>
      </p:sp>
      <p:sp>
        <p:nvSpPr>
          <p:cNvPr id="4" name="Slide Number Placeholder 3"/>
          <p:cNvSpPr>
            <a:spLocks noGrp="1"/>
          </p:cNvSpPr>
          <p:nvPr>
            <p:ph type="sldNum" sz="quarter" idx="5"/>
          </p:nvPr>
        </p:nvSpPr>
        <p:spPr/>
        <p:txBody>
          <a:bodyPr/>
          <a:lstStyle/>
          <a:p>
            <a:fld id="{29BDAC53-7A3B-4047-838F-AC2D1EB75545}" type="slidenum">
              <a:rPr lang="en-US" smtClean="0"/>
              <a:pPr/>
              <a:t>1</a:t>
            </a:fld>
            <a:endParaRPr lang="en-US"/>
          </a:p>
        </p:txBody>
      </p:sp>
    </p:spTree>
    <p:extLst>
      <p:ext uri="{BB962C8B-B14F-4D97-AF65-F5344CB8AC3E}">
        <p14:creationId xmlns:p14="http://schemas.microsoft.com/office/powerpoint/2010/main" val="2813295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 for example, the output for some systems is the </a:t>
            </a:r>
            <a:r>
              <a:rPr lang="en-US" baseline="0" dirty="0"/>
              <a:t>signal, directly</a:t>
            </a:r>
            <a:r>
              <a:rPr lang="en-US" baseline="0"/>
              <a:t>, but for others the output is [</a:t>
            </a:r>
            <a:r>
              <a:rPr lang="en-US" baseline="0" dirty="0"/>
              <a:t>click</a:t>
            </a:r>
            <a:r>
              <a:rPr lang="en-US" baseline="0"/>
              <a:t>],  </a:t>
            </a:r>
            <a:r>
              <a:rPr lang="en-US" baseline="0" dirty="0"/>
              <a:t>a spectral representation [click]  which is then converted to an actual speech signal by a vocoder. [next]</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9BDAC53-7A3B-4047-838F-AC2D1EB75545}" type="slidenum">
              <a:rPr lang="en-US" smtClean="0"/>
              <a:pPr/>
              <a:t>10</a:t>
            </a:fld>
            <a:endParaRPr lang="en-US"/>
          </a:p>
        </p:txBody>
      </p:sp>
    </p:spTree>
    <p:extLst>
      <p:ext uri="{BB962C8B-B14F-4D97-AF65-F5344CB8AC3E}">
        <p14:creationId xmlns:p14="http://schemas.microsoft.com/office/powerpoint/2010/main" val="988371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Some </a:t>
            </a:r>
            <a:r>
              <a:rPr lang="en-US"/>
              <a:t>vocoders</a:t>
            </a:r>
            <a:r>
              <a:rPr lang="en-US" baseline="0"/>
              <a:t> take only spectral </a:t>
            </a:r>
            <a:r>
              <a:rPr lang="en-US" baseline="0" dirty="0"/>
              <a:t>information; others take also the desired pitch [click] and the per-syllable durations [click</a:t>
            </a:r>
            <a:r>
              <a:rPr lang="en-US" baseline="0"/>
              <a:t>]  Okay, well that was a very simplified overview.   Speech synthesis today is often very good.  There are definitately synthesized voices that are better than most human voices, certainly my voice, in intelligibility, naturalness, and aesthetic appeal.   However, there is room for improvement  </a:t>
            </a:r>
            <a:r>
              <a:rPr lang="en-US" baseline="0" dirty="0"/>
              <a:t>[next] </a:t>
            </a:r>
            <a:endParaRPr lang="en-US" dirty="0"/>
          </a:p>
        </p:txBody>
      </p:sp>
      <p:sp>
        <p:nvSpPr>
          <p:cNvPr id="4" name="Slide Number Placeholder 3"/>
          <p:cNvSpPr>
            <a:spLocks noGrp="1"/>
          </p:cNvSpPr>
          <p:nvPr>
            <p:ph type="sldNum" sz="quarter" idx="5"/>
          </p:nvPr>
        </p:nvSpPr>
        <p:spPr/>
        <p:txBody>
          <a:bodyPr/>
          <a:lstStyle/>
          <a:p>
            <a:fld id="{29BDAC53-7A3B-4047-838F-AC2D1EB75545}" type="slidenum">
              <a:rPr lang="en-US" smtClean="0"/>
              <a:pPr/>
              <a:t>11</a:t>
            </a:fld>
            <a:endParaRPr lang="en-US"/>
          </a:p>
        </p:txBody>
      </p:sp>
    </p:spTree>
    <p:extLst>
      <p:ext uri="{BB962C8B-B14F-4D97-AF65-F5344CB8AC3E}">
        <p14:creationId xmlns:p14="http://schemas.microsoft.com/office/powerpoint/2010/main" val="4185529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can evaluate speech synthesis technology from three perspectives.  [pause]    First, [next] </a:t>
            </a:r>
          </a:p>
        </p:txBody>
      </p:sp>
      <p:sp>
        <p:nvSpPr>
          <p:cNvPr id="4" name="Slide Number Placeholder 3"/>
          <p:cNvSpPr>
            <a:spLocks noGrp="1"/>
          </p:cNvSpPr>
          <p:nvPr>
            <p:ph type="sldNum" sz="quarter" idx="5"/>
          </p:nvPr>
        </p:nvSpPr>
        <p:spPr/>
        <p:txBody>
          <a:bodyPr/>
          <a:lstStyle/>
          <a:p>
            <a:fld id="{29BDAC53-7A3B-4047-838F-AC2D1EB75545}" type="slidenum">
              <a:rPr lang="en-US" smtClean="0"/>
              <a:pPr/>
              <a:t>12</a:t>
            </a:fld>
            <a:endParaRPr lang="en-US"/>
          </a:p>
        </p:txBody>
      </p:sp>
    </p:spTree>
    <p:extLst>
      <p:ext uri="{BB962C8B-B14F-4D97-AF65-F5344CB8AC3E}">
        <p14:creationId xmlns:p14="http://schemas.microsoft.com/office/powerpoint/2010/main" val="1831151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do they manage to use all the important prosodic features?  Well, no.  Revisiting our list from the early lectures </a:t>
            </a:r>
            <a:endParaRPr lang="en-US" dirty="0"/>
          </a:p>
        </p:txBody>
      </p:sp>
      <p:sp>
        <p:nvSpPr>
          <p:cNvPr id="4" name="Slide Number Placeholder 3"/>
          <p:cNvSpPr>
            <a:spLocks noGrp="1"/>
          </p:cNvSpPr>
          <p:nvPr>
            <p:ph type="sldNum" sz="quarter" idx="5"/>
          </p:nvPr>
        </p:nvSpPr>
        <p:spPr/>
        <p:txBody>
          <a:bodyPr/>
          <a:lstStyle/>
          <a:p>
            <a:fld id="{77D538B5-ABD2-4748-AA58-1416D5A1FD45}" type="slidenum">
              <a:rPr lang="en-US" smtClean="0"/>
              <a:t>13</a:t>
            </a:fld>
            <a:endParaRPr lang="en-US"/>
          </a:p>
        </p:txBody>
      </p:sp>
    </p:spTree>
    <p:extLst>
      <p:ext uri="{BB962C8B-B14F-4D97-AF65-F5344CB8AC3E}">
        <p14:creationId xmlns:p14="http://schemas.microsoft.com/office/powerpoint/2010/main" val="2956832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pitch and duration they always handle.  The features in pink may be handled by some systems, but I’ve seen little or no evidence, even in research systems, for control of the other features.  Since prosodic features are often mutually  redundant, the lack of one feature or two may have zero practical impact for many applications, but there are still missed opportunities.  And this is likely more important as we move beyond just the “phonological” functions [next] </a:t>
            </a:r>
          </a:p>
        </p:txBody>
      </p:sp>
      <p:sp>
        <p:nvSpPr>
          <p:cNvPr id="4" name="Slide Number Placeholder 3"/>
          <p:cNvSpPr>
            <a:spLocks noGrp="1"/>
          </p:cNvSpPr>
          <p:nvPr>
            <p:ph type="sldNum" sz="quarter" idx="5"/>
          </p:nvPr>
        </p:nvSpPr>
        <p:spPr/>
        <p:txBody>
          <a:bodyPr/>
          <a:lstStyle/>
          <a:p>
            <a:fld id="{77D538B5-ABD2-4748-AA58-1416D5A1FD45}" type="slidenum">
              <a:rPr lang="en-US" smtClean="0"/>
              <a:t>14</a:t>
            </a:fld>
            <a:endParaRPr lang="en-US"/>
          </a:p>
        </p:txBody>
      </p:sp>
    </p:spTree>
    <p:extLst>
      <p:ext uri="{BB962C8B-B14F-4D97-AF65-F5344CB8AC3E}">
        <p14:creationId xmlns:p14="http://schemas.microsoft.com/office/powerpoint/2010/main" val="3657995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do more.  That is to say, as speech synthesizers start to do more than just “text-to-speech” , that is, just producing a good rendition of a sequence of words, they need more control.   Extensions to handle paralinguistic side of things is one interesting direction.</a:t>
            </a:r>
          </a:p>
        </p:txBody>
      </p:sp>
      <p:sp>
        <p:nvSpPr>
          <p:cNvPr id="4" name="Slide Number Placeholder 3"/>
          <p:cNvSpPr>
            <a:spLocks noGrp="1"/>
          </p:cNvSpPr>
          <p:nvPr>
            <p:ph type="sldNum" sz="quarter" idx="5"/>
          </p:nvPr>
        </p:nvSpPr>
        <p:spPr/>
        <p:txBody>
          <a:bodyPr/>
          <a:lstStyle/>
          <a:p>
            <a:fld id="{29BDAC53-7A3B-4047-838F-AC2D1EB75545}" type="slidenum">
              <a:rPr lang="en-US" smtClean="0"/>
              <a:pPr/>
              <a:t>15</a:t>
            </a:fld>
            <a:endParaRPr lang="en-US"/>
          </a:p>
        </p:txBody>
      </p:sp>
    </p:spTree>
    <p:extLst>
      <p:ext uri="{BB962C8B-B14F-4D97-AF65-F5344CB8AC3E}">
        <p14:creationId xmlns:p14="http://schemas.microsoft.com/office/powerpoint/2010/main" val="3931845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such as adding various forms of expressiveness, and towards producing speech in the voice of a new speaker for which there is little data.  (Yes, there are ethics concerns there.)   But really the big prize is </a:t>
            </a:r>
          </a:p>
        </p:txBody>
      </p:sp>
      <p:sp>
        <p:nvSpPr>
          <p:cNvPr id="4" name="Slide Number Placeholder 3"/>
          <p:cNvSpPr>
            <a:spLocks noGrp="1"/>
          </p:cNvSpPr>
          <p:nvPr>
            <p:ph type="sldNum" sz="quarter" idx="5"/>
          </p:nvPr>
        </p:nvSpPr>
        <p:spPr/>
        <p:txBody>
          <a:bodyPr/>
          <a:lstStyle/>
          <a:p>
            <a:fld id="{29BDAC53-7A3B-4047-838F-AC2D1EB75545}" type="slidenum">
              <a:rPr lang="en-US" smtClean="0"/>
              <a:pPr/>
              <a:t>16</a:t>
            </a:fld>
            <a:endParaRPr lang="en-US"/>
          </a:p>
        </p:txBody>
      </p:sp>
    </p:spTree>
    <p:extLst>
      <p:ext uri="{BB962C8B-B14F-4D97-AF65-F5344CB8AC3E}">
        <p14:creationId xmlns:p14="http://schemas.microsoft.com/office/powerpoint/2010/main" val="892925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pragmatic functions.  The ideal speech synthesizer will produce speech that is dialog-capable;  able to produce all the patterns we covered in Lectures 21 and 22, and superimpose them.   But this is beyond the abilities of current systems.   This is why the voices of so many commercial systems dialog are still produced by human talent.  Imagine a banking system that says “thank you for authenticating.  Now how may I help you” without marking the topic transition , or positive assessment, nor the clear turn yield.  Users would hate it.  Instead we’d like something like  “thank you for authenticating.  Now how may I help you” , but this is far beyond the state of the art.   Anyway, we will focus on the needs of dialog in the next lecture. </a:t>
            </a:r>
          </a:p>
          <a:p>
            <a:endParaRPr lang="en-US"/>
          </a:p>
          <a:p>
            <a:r>
              <a:rPr lang="en-US"/>
              <a:t>And this all prefigures my next point …</a:t>
            </a:r>
          </a:p>
          <a:p>
            <a:endParaRPr lang="en-US"/>
          </a:p>
        </p:txBody>
      </p:sp>
      <p:sp>
        <p:nvSpPr>
          <p:cNvPr id="4" name="Slide Number Placeholder 3"/>
          <p:cNvSpPr>
            <a:spLocks noGrp="1"/>
          </p:cNvSpPr>
          <p:nvPr>
            <p:ph type="sldNum" sz="quarter" idx="5"/>
          </p:nvPr>
        </p:nvSpPr>
        <p:spPr/>
        <p:txBody>
          <a:bodyPr/>
          <a:lstStyle/>
          <a:p>
            <a:fld id="{29BDAC53-7A3B-4047-838F-AC2D1EB75545}" type="slidenum">
              <a:rPr lang="en-US" smtClean="0"/>
              <a:pPr/>
              <a:t>17</a:t>
            </a:fld>
            <a:endParaRPr lang="en-US"/>
          </a:p>
        </p:txBody>
      </p:sp>
    </p:spTree>
    <p:extLst>
      <p:ext uri="{BB962C8B-B14F-4D97-AF65-F5344CB8AC3E}">
        <p14:creationId xmlns:p14="http://schemas.microsoft.com/office/powerpoint/2010/main" val="1889171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Today’s speech synthesizers are good only for “information</a:t>
            </a:r>
            <a:r>
              <a:rPr lang="en-US" baseline="0"/>
              <a:t> </a:t>
            </a:r>
            <a:r>
              <a:rPr lang="en-US" baseline="0" dirty="0"/>
              <a:t>delivery</a:t>
            </a:r>
            <a:r>
              <a:rPr lang="en-US" baseline="0"/>
              <a:t>” and related functions.  This is to be expected, because they are mostly trained on non-dialog data [click].  Clearly we need to instead train them on data taken from real dialogs … but that’s easier said than done.  One problem is entanglement [next]</a:t>
            </a:r>
          </a:p>
          <a:p>
            <a:endParaRPr lang="en-US" baseline="0"/>
          </a:p>
          <a:p>
            <a:endParaRPr lang="en-US" baseline="0"/>
          </a:p>
        </p:txBody>
      </p:sp>
      <p:sp>
        <p:nvSpPr>
          <p:cNvPr id="4" name="Slide Number Placeholder 3"/>
          <p:cNvSpPr>
            <a:spLocks noGrp="1"/>
          </p:cNvSpPr>
          <p:nvPr>
            <p:ph type="sldNum" sz="quarter" idx="5"/>
          </p:nvPr>
        </p:nvSpPr>
        <p:spPr/>
        <p:txBody>
          <a:bodyPr/>
          <a:lstStyle/>
          <a:p>
            <a:fld id="{29BDAC53-7A3B-4047-838F-AC2D1EB75545}" type="slidenum">
              <a:rPr lang="en-US" smtClean="0"/>
              <a:pPr/>
              <a:t>18</a:t>
            </a:fld>
            <a:endParaRPr lang="en-US"/>
          </a:p>
        </p:txBody>
      </p:sp>
    </p:spTree>
    <p:extLst>
      <p:ext uri="{BB962C8B-B14F-4D97-AF65-F5344CB8AC3E}">
        <p14:creationId xmlns:p14="http://schemas.microsoft.com/office/powerpoint/2010/main" val="1149620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which, to re-using a slide from the previous lecture, arises because many different kinds of functions are superimposed in a single speech signal.  How can we automatically disentangle these streams of information during learning, to create systems where the intent can be varied independently of the words?  Or the speaker properties independently?  Or even to change that language, for speech-to-speech translation applications?   These are active research topics [click], with every month new papers on prosody transfer, style transfer, and disentanglement.  </a:t>
            </a:r>
          </a:p>
          <a:p>
            <a:endParaRPr lang="en-US" baseline="0"/>
          </a:p>
          <a:p>
            <a:r>
              <a:rPr lang="en-US" baseline="0"/>
              <a:t> Okay, so, that’s it for speech synthesis [next]  …</a:t>
            </a:r>
          </a:p>
          <a:p>
            <a:endParaRPr lang="en-US"/>
          </a:p>
        </p:txBody>
      </p:sp>
      <p:sp>
        <p:nvSpPr>
          <p:cNvPr id="4" name="Slide Number Placeholder 3"/>
          <p:cNvSpPr>
            <a:spLocks noGrp="1"/>
          </p:cNvSpPr>
          <p:nvPr>
            <p:ph type="sldNum" sz="quarter" idx="5"/>
          </p:nvPr>
        </p:nvSpPr>
        <p:spPr/>
        <p:txBody>
          <a:bodyPr/>
          <a:lstStyle/>
          <a:p>
            <a:fld id="{29BDAC53-7A3B-4047-838F-AC2D1EB75545}" type="slidenum">
              <a:rPr lang="en-US" smtClean="0"/>
              <a:pPr/>
              <a:t>19</a:t>
            </a:fld>
            <a:endParaRPr lang="en-US"/>
          </a:p>
        </p:txBody>
      </p:sp>
    </p:spTree>
    <p:extLst>
      <p:ext uri="{BB962C8B-B14F-4D97-AF65-F5344CB8AC3E}">
        <p14:creationId xmlns:p14="http://schemas.microsoft.com/office/powerpoint/2010/main" val="3973637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starting  with a classic synthesized voice   [click] Okay </a:t>
            </a:r>
            <a:r>
              <a:rPr lang="en-US" dirty="0"/>
              <a:t>let’s listen again</a:t>
            </a:r>
            <a:r>
              <a:rPr lang="en-US"/>
              <a:t>, thinking about what prosody we hear [click], if any.  [click]    Alright, what </a:t>
            </a:r>
            <a:r>
              <a:rPr lang="en-US" dirty="0"/>
              <a:t>prosody did you hear</a:t>
            </a:r>
            <a:r>
              <a:rPr lang="en-US"/>
              <a:t>?   //</a:t>
            </a:r>
            <a:endParaRPr lang="en-US" dirty="0"/>
          </a:p>
          <a:p>
            <a:r>
              <a:rPr lang="en-US"/>
              <a:t>Or does this seem like a trick question?  This certainly sounds very robotic.  And, in fact, voices </a:t>
            </a:r>
            <a:r>
              <a:rPr lang="en-US" dirty="0"/>
              <a:t>like this are popular for robots in movies, starting with Hal in 2001 A Space Odyssey</a:t>
            </a:r>
            <a:r>
              <a:rPr lang="en-US"/>
              <a:t>. [[1968]] And </a:t>
            </a:r>
            <a:r>
              <a:rPr lang="en-US" dirty="0"/>
              <a:t>yes, robots stereotypically have bad prosody.  </a:t>
            </a:r>
          </a:p>
          <a:p>
            <a:r>
              <a:rPr lang="en-US"/>
              <a:t>But a truly prosody-free voice </a:t>
            </a:r>
            <a:r>
              <a:rPr lang="en-US" dirty="0"/>
              <a:t>would have each phoneme the same length and same height</a:t>
            </a:r>
            <a:r>
              <a:rPr lang="en-US"/>
              <a:t>.  </a:t>
            </a:r>
            <a:r>
              <a:rPr lang="en-US" sz="1200"/>
              <a:t>But stress patterns are important for comprehension … if I start talking about  e*LE*phants and *GI*raffes, it will really impair your understanding: versus ELephants and giRAFFes.   We don’t want to </a:t>
            </a:r>
            <a:r>
              <a:rPr lang="en-US" baseline="0"/>
              <a:t>impose a high cognitive load on listeners.   //   And from the earliest days, </a:t>
            </a:r>
            <a:r>
              <a:rPr lang="en-US"/>
              <a:t>it </a:t>
            </a:r>
            <a:r>
              <a:rPr lang="en-US" dirty="0"/>
              <a:t>was understood </a:t>
            </a:r>
            <a:r>
              <a:rPr lang="en-US"/>
              <a:t>that proper prosody is essential to synthesizer acceptablility.   At a minimum, synthesizers need [click]   …explain… Now let’s look at some architectures for synthesis, [next]</a:t>
            </a:r>
            <a:endParaRPr lang="en-US" dirty="0"/>
          </a:p>
          <a:p>
            <a:endParaRPr lang="en-US" dirty="0"/>
          </a:p>
          <a:p>
            <a:r>
              <a:rPr lang="en-US" dirty="0"/>
              <a:t>[NB: there are other fun clips at commons.Wikimedia.org, including Festival, Amiga, and Amstrad. Daft Punk examples also exist]</a:t>
            </a:r>
          </a:p>
          <a:p>
            <a:endParaRPr lang="en-US" dirty="0"/>
          </a:p>
        </p:txBody>
      </p:sp>
      <p:sp>
        <p:nvSpPr>
          <p:cNvPr id="4" name="Slide Number Placeholder 3"/>
          <p:cNvSpPr>
            <a:spLocks noGrp="1"/>
          </p:cNvSpPr>
          <p:nvPr>
            <p:ph type="sldNum" sz="quarter" idx="5"/>
          </p:nvPr>
        </p:nvSpPr>
        <p:spPr/>
        <p:txBody>
          <a:bodyPr/>
          <a:lstStyle/>
          <a:p>
            <a:fld id="{29BDAC53-7A3B-4047-838F-AC2D1EB75545}" type="slidenum">
              <a:rPr lang="en-US" smtClean="0"/>
              <a:pPr/>
              <a:t>2</a:t>
            </a:fld>
            <a:endParaRPr lang="en-US"/>
          </a:p>
        </p:txBody>
      </p:sp>
    </p:spTree>
    <p:extLst>
      <p:ext uri="{BB962C8B-B14F-4D97-AF65-F5344CB8AC3E}">
        <p14:creationId xmlns:p14="http://schemas.microsoft.com/office/powerpoint/2010/main" val="5556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In the next lecture </a:t>
            </a:r>
            <a:endParaRPr lang="en-US" dirty="0"/>
          </a:p>
        </p:txBody>
      </p:sp>
      <p:sp>
        <p:nvSpPr>
          <p:cNvPr id="4" name="Slide Number Placeholder 3"/>
          <p:cNvSpPr>
            <a:spLocks noGrp="1"/>
          </p:cNvSpPr>
          <p:nvPr>
            <p:ph type="sldNum" sz="quarter" idx="5"/>
          </p:nvPr>
        </p:nvSpPr>
        <p:spPr/>
        <p:txBody>
          <a:bodyPr/>
          <a:lstStyle/>
          <a:p>
            <a:fld id="{29BDAC53-7A3B-4047-838F-AC2D1EB75545}" type="slidenum">
              <a:rPr lang="en-US" smtClean="0"/>
              <a:pPr/>
              <a:t>20</a:t>
            </a:fld>
            <a:endParaRPr lang="en-US"/>
          </a:p>
        </p:txBody>
      </p:sp>
    </p:spTree>
    <p:extLst>
      <p:ext uri="{BB962C8B-B14F-4D97-AF65-F5344CB8AC3E}">
        <p14:creationId xmlns:p14="http://schemas.microsoft.com/office/powerpoint/2010/main" val="192479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we’ll  discuss the uses of prosody in dialog systems.   [smile] </a:t>
            </a:r>
            <a:endParaRPr lang="en-US" dirty="0"/>
          </a:p>
        </p:txBody>
      </p:sp>
      <p:sp>
        <p:nvSpPr>
          <p:cNvPr id="4" name="Slide Number Placeholder 3"/>
          <p:cNvSpPr>
            <a:spLocks noGrp="1"/>
          </p:cNvSpPr>
          <p:nvPr>
            <p:ph type="sldNum" sz="quarter" idx="5"/>
          </p:nvPr>
        </p:nvSpPr>
        <p:spPr/>
        <p:txBody>
          <a:bodyPr/>
          <a:lstStyle/>
          <a:p>
            <a:fld id="{29BDAC53-7A3B-4047-838F-AC2D1EB75545}" type="slidenum">
              <a:rPr lang="en-US" smtClean="0"/>
              <a:pPr/>
              <a:t>21</a:t>
            </a:fld>
            <a:endParaRPr lang="en-US"/>
          </a:p>
        </p:txBody>
      </p:sp>
    </p:spTree>
    <p:extLst>
      <p:ext uri="{BB962C8B-B14F-4D97-AF65-F5344CB8AC3E}">
        <p14:creationId xmlns:p14="http://schemas.microsoft.com/office/powerpoint/2010/main" val="2746657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Here’s another way to view the problem.  Rather than building algorithms to transfer this or extract that, a general model of disentanglement…</a:t>
            </a:r>
          </a:p>
        </p:txBody>
      </p:sp>
      <p:sp>
        <p:nvSpPr>
          <p:cNvPr id="4" name="Slide Number Placeholder 3"/>
          <p:cNvSpPr>
            <a:spLocks noGrp="1"/>
          </p:cNvSpPr>
          <p:nvPr>
            <p:ph type="sldNum" sz="quarter" idx="5"/>
          </p:nvPr>
        </p:nvSpPr>
        <p:spPr/>
        <p:txBody>
          <a:bodyPr/>
          <a:lstStyle/>
          <a:p>
            <a:fld id="{29BDAC53-7A3B-4047-838F-AC2D1EB75545}" type="slidenum">
              <a:rPr lang="en-US" smtClean="0"/>
              <a:pPr/>
              <a:t>23</a:t>
            </a:fld>
            <a:endParaRPr lang="en-US"/>
          </a:p>
        </p:txBody>
      </p:sp>
    </p:spTree>
    <p:extLst>
      <p:ext uri="{BB962C8B-B14F-4D97-AF65-F5344CB8AC3E}">
        <p14:creationId xmlns:p14="http://schemas.microsoft.com/office/powerpoint/2010/main" val="4182681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Training requires a large, clean single-speaker corpus.  This is a very a</a:t>
            </a:r>
            <a:r>
              <a:rPr lang="en-US" dirty="0"/>
              <a:t>ctive research topic.</a:t>
            </a:r>
            <a:r>
              <a:rPr lang="en-US" baseline="0" dirty="0"/>
              <a:t>  </a:t>
            </a:r>
            <a:r>
              <a:rPr lang="en-US" dirty="0"/>
              <a:t>Transfer learning.   Also cross-speaker fusion “prosody transfer”.</a:t>
            </a:r>
            <a:r>
              <a:rPr lang="en-US" baseline="0" dirty="0"/>
              <a:t> </a:t>
            </a:r>
            <a:r>
              <a:rPr lang="en-US" dirty="0"/>
              <a:t>Perhaps someday </a:t>
            </a:r>
            <a:r>
              <a:rPr lang="en-US" dirty="0" err="1"/>
              <a:t>pretrained</a:t>
            </a:r>
            <a:r>
              <a:rPr lang="en-US" baseline="0" dirty="0"/>
              <a:t> speech </a:t>
            </a:r>
            <a:r>
              <a:rPr lang="en-US" baseline="0"/>
              <a:t>models? Disentanglement </a:t>
            </a:r>
            <a:endParaRPr lang="en-US"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Voice quality variation … not desired?  Or in there for free?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0" indent="0">
              <a:buNone/>
            </a:pPr>
            <a:r>
              <a:rPr lang="en-US" dirty="0"/>
              <a:t>3a.</a:t>
            </a:r>
            <a:r>
              <a:rPr lang="en-US" baseline="0" dirty="0"/>
              <a:t> Consider for example:  producing positive assessment.  Some people come close: You can generate “happy” speech, but that’s not the same: emotion is paralinguistic.  One project was able to do this, for commercial audio, e.g.  “you have just won a million dollars” based on a huge corpus.  </a:t>
            </a:r>
          </a:p>
          <a:p>
            <a:pPr marL="0" indent="0">
              <a:buNone/>
            </a:pPr>
            <a:r>
              <a:rPr lang="en-US" baseline="0" dirty="0"/>
              <a:t>3b. Consider as another example contrastive focus.  “The busses aren’t the problem, the busses are the solution”.  Some projects have addressed this as a kind of phonological function, just limited to the word, then treat it as all CAPS.  Then hire a reader to produce a massive corpus. Not great output. For one thing, no post-focal compression. Again, brute-forcing it with massive data collections, rather than looking at how language really works. </a:t>
            </a:r>
            <a:endParaRPr lang="en-US" dirty="0"/>
          </a:p>
          <a:p>
            <a:pPr marL="0" indent="0">
              <a:buNone/>
            </a:pPr>
            <a:endParaRPr lang="en-US" baseline="0" dirty="0"/>
          </a:p>
          <a:p>
            <a:pPr marL="0" indent="0">
              <a:buNone/>
            </a:pPr>
            <a:r>
              <a:rPr lang="en-US" baseline="0" dirty="0"/>
              <a:t>4. What we want is the ability to control things.  Parameters (control knobs).  A very active research area.  Including some very uninteresting work.   Unfortunately divorced from use cases, and not focusing on pragmatics, like you need for dialog.  Which  is anyway our next topic.  </a:t>
            </a:r>
          </a:p>
          <a:p>
            <a:pPr marL="0" indent="0">
              <a:buNone/>
            </a:pPr>
            <a:endParaRPr lang="en-US" baseline="0" dirty="0"/>
          </a:p>
          <a:p>
            <a:pPr marL="0" indent="0">
              <a:buNone/>
            </a:pPr>
            <a:r>
              <a:rPr lang="en-US" baseline="0" dirty="0"/>
              <a:t>NB this is a very rapidly changing field. </a:t>
            </a:r>
            <a:endParaRPr lang="en-US" dirty="0"/>
          </a:p>
        </p:txBody>
      </p:sp>
      <p:sp>
        <p:nvSpPr>
          <p:cNvPr id="4" name="Slide Number Placeholder 3"/>
          <p:cNvSpPr>
            <a:spLocks noGrp="1"/>
          </p:cNvSpPr>
          <p:nvPr>
            <p:ph type="sldNum" sz="quarter" idx="5"/>
          </p:nvPr>
        </p:nvSpPr>
        <p:spPr/>
        <p:txBody>
          <a:bodyPr/>
          <a:lstStyle/>
          <a:p>
            <a:fld id="{29BDAC53-7A3B-4047-838F-AC2D1EB75545}" type="slidenum">
              <a:rPr lang="en-US" smtClean="0"/>
              <a:pPr/>
              <a:t>24</a:t>
            </a:fld>
            <a:endParaRPr lang="en-US"/>
          </a:p>
        </p:txBody>
      </p:sp>
    </p:spTree>
    <p:extLst>
      <p:ext uri="{BB962C8B-B14F-4D97-AF65-F5344CB8AC3E}">
        <p14:creationId xmlns:p14="http://schemas.microsoft.com/office/powerpoint/2010/main" val="2220717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BDAC53-7A3B-4047-838F-AC2D1EB75545}" type="slidenum">
              <a:rPr lang="en-US" smtClean="0"/>
              <a:pPr/>
              <a:t>28</a:t>
            </a:fld>
            <a:endParaRPr lang="en-US"/>
          </a:p>
        </p:txBody>
      </p:sp>
    </p:spTree>
    <p:extLst>
      <p:ext uri="{BB962C8B-B14F-4D97-AF65-F5344CB8AC3E}">
        <p14:creationId xmlns:p14="http://schemas.microsoft.com/office/powerpoint/2010/main" val="306037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Of course, you see we have upcoming</a:t>
            </a:r>
            <a:r>
              <a:rPr lang="en-US" baseline="0" dirty="0"/>
              <a:t> two slides to explain the asterisk.</a:t>
            </a:r>
          </a:p>
          <a:p>
            <a:endParaRPr lang="en-US" baseline="0" dirty="0"/>
          </a:p>
          <a:p>
            <a:r>
              <a:rPr lang="en-US" baseline="0" dirty="0"/>
              <a:t>Note that here you didn’t even need to see the transcript to understand the audio.</a:t>
            </a:r>
          </a:p>
          <a:p>
            <a:r>
              <a:rPr lang="en-US" baseline="0" dirty="0"/>
              <a:t>*Highly* intelligible.  Probably better than my voice.  Certainly more pleasant</a:t>
            </a:r>
            <a:r>
              <a:rPr lang="en-US" baseline="0"/>
              <a:t>. </a:t>
            </a:r>
          </a:p>
          <a:p>
            <a:endParaRPr lang="en-US" baseline="0"/>
          </a:p>
          <a:p>
            <a:r>
              <a:rPr lang="en-US" baseline="0"/>
              <a:t>Okay, that wraps up Part 1 of this lecture.  Now we’ll start on what speech synthesis SHOULD do, but can’t already.</a:t>
            </a:r>
            <a:endParaRPr lang="en-US" dirty="0"/>
          </a:p>
        </p:txBody>
      </p:sp>
      <p:sp>
        <p:nvSpPr>
          <p:cNvPr id="4" name="Slide Number Placeholder 3"/>
          <p:cNvSpPr>
            <a:spLocks noGrp="1"/>
          </p:cNvSpPr>
          <p:nvPr>
            <p:ph type="sldNum" sz="quarter" idx="10"/>
          </p:nvPr>
        </p:nvSpPr>
        <p:spPr/>
        <p:txBody>
          <a:bodyPr/>
          <a:lstStyle/>
          <a:p>
            <a:fld id="{29BDAC53-7A3B-4047-838F-AC2D1EB75545}" type="slidenum">
              <a:rPr lang="en-US" smtClean="0"/>
              <a:pPr/>
              <a:t>37</a:t>
            </a:fld>
            <a:endParaRPr lang="en-US"/>
          </a:p>
        </p:txBody>
      </p:sp>
    </p:spTree>
    <p:extLst>
      <p:ext uri="{BB962C8B-B14F-4D97-AF65-F5344CB8AC3E}">
        <p14:creationId xmlns:p14="http://schemas.microsoft.com/office/powerpoint/2010/main" val="4271722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starting with the earliest, rule-based systems. These relied on rules, *hand-written* rules like these the stress patterns for every word, rules on how to realize those stress patterns, rules for what to do for punctuation, and so on. </a:t>
            </a:r>
          </a:p>
          <a:p>
            <a:endParaRPr lang="en-US" baseline="0"/>
          </a:p>
          <a:p>
            <a:r>
              <a:rPr lang="en-US" baseline="0"/>
              <a:t>Now the basic idea of these early systems was unit selection and concatenation [click] A “unit” was just a piece of speech, for a word, or a syllable, chopped out of recordings done by some human speaker.  Given some text input, they would look break it into units and lookup the speech signal for each unit, and then concatenate them [click] .  The prosodic rules could then operate on the result [click] to produce the output waveform.  For the rules to apply, they needed to know the phrase structure of the input, so there was a basic parsing [click] process for that.  Further, tags were often available [click] so that you could specify some aspects of how you wanted the speech to be realized, for example [click] with emphasis on one word.  The next generation of synthesizers [next] </a:t>
            </a:r>
            <a:endParaRPr lang="en-US" baseline="0" dirty="0"/>
          </a:p>
          <a:p>
            <a:endParaRPr lang="en-US" dirty="0"/>
          </a:p>
        </p:txBody>
      </p:sp>
      <p:sp>
        <p:nvSpPr>
          <p:cNvPr id="4" name="Slide Number Placeholder 3"/>
          <p:cNvSpPr>
            <a:spLocks noGrp="1"/>
          </p:cNvSpPr>
          <p:nvPr>
            <p:ph type="sldNum" sz="quarter" idx="5"/>
          </p:nvPr>
        </p:nvSpPr>
        <p:spPr/>
        <p:txBody>
          <a:bodyPr/>
          <a:lstStyle/>
          <a:p>
            <a:fld id="{29BDAC53-7A3B-4047-838F-AC2D1EB75545}" type="slidenum">
              <a:rPr lang="en-US" smtClean="0"/>
              <a:pPr/>
              <a:t>3</a:t>
            </a:fld>
            <a:endParaRPr lang="en-US"/>
          </a:p>
        </p:txBody>
      </p:sp>
    </p:spTree>
    <p:extLst>
      <p:ext uri="{BB962C8B-B14F-4D97-AF65-F5344CB8AC3E}">
        <p14:creationId xmlns:p14="http://schemas.microsoft.com/office/powerpoint/2010/main" val="3366886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used learning.  Rather than relying on hand-written rules, these used models of the prosodic effects, _learned_ from training data [click] .  Importantly, these were not absolute, but statistical.    Being learned from data, large data sets were needed: in order to create a “voice” you might need a few hours of speech from one patient speaker. </a:t>
            </a:r>
            <a:endParaRPr lang="en-US" dirty="0"/>
          </a:p>
          <a:p>
            <a:pPr marL="171450" indent="-171450">
              <a:buFontTx/>
              <a:buChar char="-"/>
            </a:pPr>
            <a:endParaRPr lang="en-US" dirty="0"/>
          </a:p>
          <a:p>
            <a:pPr marL="0" indent="0">
              <a:buFontTx/>
              <a:buNone/>
            </a:pPr>
            <a:r>
              <a:rPr lang="en-US"/>
              <a:t>Further, rather than direct operations to modify the speech signal</a:t>
            </a:r>
            <a:endParaRPr lang="en-US" dirty="0"/>
          </a:p>
        </p:txBody>
      </p:sp>
      <p:sp>
        <p:nvSpPr>
          <p:cNvPr id="4" name="Slide Number Placeholder 3"/>
          <p:cNvSpPr>
            <a:spLocks noGrp="1"/>
          </p:cNvSpPr>
          <p:nvPr>
            <p:ph type="sldNum" sz="quarter" idx="5"/>
          </p:nvPr>
        </p:nvSpPr>
        <p:spPr/>
        <p:txBody>
          <a:bodyPr/>
          <a:lstStyle/>
          <a:p>
            <a:fld id="{29BDAC53-7A3B-4047-838F-AC2D1EB75545}" type="slidenum">
              <a:rPr lang="en-US" smtClean="0"/>
              <a:pPr/>
              <a:t>4</a:t>
            </a:fld>
            <a:endParaRPr lang="en-US"/>
          </a:p>
        </p:txBody>
      </p:sp>
    </p:spTree>
    <p:extLst>
      <p:ext uri="{BB962C8B-B14F-4D97-AF65-F5344CB8AC3E}">
        <p14:creationId xmlns:p14="http://schemas.microsoft.com/office/powerpoint/2010/main" val="2179620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prosody module could provide targets [click]  and then a concatenation and smoothing module [click] would produce speech that met the targets as well as possible, while avoiding choppy or jerky transitions.   This was done using Hidden Markov Models, or HMMs.  The innovation, of  using learned parameters everywhere, dramatically improved naturalness.   The third generation of synthesis systems  [next] </a:t>
            </a:r>
            <a:endParaRPr lang="en-US" dirty="0"/>
          </a:p>
        </p:txBody>
      </p:sp>
      <p:sp>
        <p:nvSpPr>
          <p:cNvPr id="4" name="Slide Number Placeholder 3"/>
          <p:cNvSpPr>
            <a:spLocks noGrp="1"/>
          </p:cNvSpPr>
          <p:nvPr>
            <p:ph type="sldNum" sz="quarter" idx="5"/>
          </p:nvPr>
        </p:nvSpPr>
        <p:spPr/>
        <p:txBody>
          <a:bodyPr/>
          <a:lstStyle/>
          <a:p>
            <a:fld id="{29BDAC53-7A3B-4047-838F-AC2D1EB75545}" type="slidenum">
              <a:rPr lang="en-US" smtClean="0"/>
              <a:pPr/>
              <a:t>5</a:t>
            </a:fld>
            <a:endParaRPr lang="en-US"/>
          </a:p>
        </p:txBody>
      </p:sp>
    </p:spTree>
    <p:extLst>
      <p:ext uri="{BB962C8B-B14F-4D97-AF65-F5344CB8AC3E}">
        <p14:creationId xmlns:p14="http://schemas.microsoft.com/office/powerpoint/2010/main" val="1525719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“end-to-end” systems.  These have</a:t>
            </a:r>
            <a:r>
              <a:rPr lang="en-US" baseline="0" dirty="0"/>
              <a:t> no </a:t>
            </a:r>
            <a:r>
              <a:rPr lang="en-US" sz="1200" dirty="0"/>
              <a:t>intermediate representations.</a:t>
            </a:r>
            <a:r>
              <a:rPr lang="en-US" sz="1200" baseline="0" dirty="0"/>
              <a:t>  There’s nothing in them that’s designed at all.  Rather they map directly from </a:t>
            </a:r>
            <a:r>
              <a:rPr lang="en-US" sz="1200" dirty="0"/>
              <a:t>a </a:t>
            </a:r>
            <a:r>
              <a:rPr lang="en-US" sz="1200"/>
              <a:t>grapheme sequence, of letters or characters, to </a:t>
            </a:r>
            <a:r>
              <a:rPr lang="en-US" sz="1200" dirty="0"/>
              <a:t>a sound sequence</a:t>
            </a:r>
            <a:r>
              <a:rPr lang="en-US" sz="1200"/>
              <a:t>.  Doing this requires deep neural networks [click].</a:t>
            </a:r>
            <a:r>
              <a:rPr lang="en-US" sz="1200" baseline="0"/>
              <a:t>  And not just any deep network; since </a:t>
            </a:r>
            <a:r>
              <a:rPr lang="en-US" sz="1200" baseline="0" dirty="0"/>
              <a:t>prosody is context-dependent, meaning that you can’t chose the prosody by just looking at one word or two</a:t>
            </a:r>
            <a:r>
              <a:rPr lang="en-US" sz="1200" baseline="0"/>
              <a:t>, thre must be  </a:t>
            </a:r>
            <a:r>
              <a:rPr lang="en-US" sz="1200" baseline="0" dirty="0"/>
              <a:t>recurrence or attention [click].  Since </a:t>
            </a:r>
            <a:r>
              <a:rPr lang="en-US" sz="1200" baseline="0"/>
              <a:t>they have </a:t>
            </a:r>
            <a:r>
              <a:rPr lang="en-US" sz="1200" baseline="0" dirty="0"/>
              <a:t>to learn *everything*, they require much more data [click] for example, </a:t>
            </a:r>
            <a:r>
              <a:rPr lang="en-US" sz="1200" baseline="0" err="1"/>
              <a:t>Tacotron</a:t>
            </a:r>
            <a:r>
              <a:rPr lang="en-US" sz="1200" baseline="0"/>
              <a:t> some </a:t>
            </a:r>
            <a:r>
              <a:rPr lang="en-US" sz="1200" baseline="0" dirty="0"/>
              <a:t>40 hours.   As these systems are completely black-box, there is no way to understand them or control them, </a:t>
            </a:r>
            <a:r>
              <a:rPr lang="en-US" sz="1200" baseline="0"/>
              <a:t>but doing both are active research topics. </a:t>
            </a:r>
            <a:endParaRPr lang="en-US" sz="1200" baseline="0" dirty="0"/>
          </a:p>
          <a:p>
            <a:endParaRPr lang="en-US" dirty="0"/>
          </a:p>
        </p:txBody>
      </p:sp>
      <p:sp>
        <p:nvSpPr>
          <p:cNvPr id="4" name="Slide Number Placeholder 3"/>
          <p:cNvSpPr>
            <a:spLocks noGrp="1"/>
          </p:cNvSpPr>
          <p:nvPr>
            <p:ph type="sldNum" sz="quarter" idx="5"/>
          </p:nvPr>
        </p:nvSpPr>
        <p:spPr/>
        <p:txBody>
          <a:bodyPr/>
          <a:lstStyle/>
          <a:p>
            <a:fld id="{29BDAC53-7A3B-4047-838F-AC2D1EB75545}" type="slidenum">
              <a:rPr lang="en-US" smtClean="0"/>
              <a:pPr/>
              <a:t>6</a:t>
            </a:fld>
            <a:endParaRPr lang="en-US"/>
          </a:p>
        </p:txBody>
      </p:sp>
    </p:spTree>
    <p:extLst>
      <p:ext uri="{BB962C8B-B14F-4D97-AF65-F5344CB8AC3E}">
        <p14:creationId xmlns:p14="http://schemas.microsoft.com/office/powerpoint/2010/main" val="4161654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models often perform very well.   While we don’t know exactly what they learn, they probably learn how to compute all the text features  that affect pronunciation, and maybe some</a:t>
            </a:r>
            <a:r>
              <a:rPr lang="en-US" baseline="0" dirty="0"/>
              <a:t> factors beyond just the words and local structure, including some semantics, and some more distant structure.   How do they learn</a:t>
            </a:r>
            <a:r>
              <a:rPr lang="en-US" baseline="0"/>
              <a:t>?  There’s some Machine </a:t>
            </a:r>
            <a:r>
              <a:rPr lang="en-US" baseline="0" dirty="0"/>
              <a:t>Learning magic, involving the </a:t>
            </a:r>
            <a:r>
              <a:rPr lang="en-US" baseline="0"/>
              <a:t>model architectures and </a:t>
            </a:r>
            <a:r>
              <a:rPr lang="en-US" baseline="0" dirty="0"/>
              <a:t>the </a:t>
            </a:r>
            <a:r>
              <a:rPr lang="en-US" baseline="0"/>
              <a:t>training processes, </a:t>
            </a:r>
            <a:r>
              <a:rPr lang="en-US" baseline="0" dirty="0"/>
              <a:t>which we </a:t>
            </a:r>
            <a:r>
              <a:rPr lang="en-US" baseline="0"/>
              <a:t>won’t discuss, but let’s consider the </a:t>
            </a:r>
            <a:r>
              <a:rPr lang="en-US" baseline="0" dirty="0"/>
              <a:t>training data and the loss function … </a:t>
            </a:r>
            <a:endParaRPr lang="en-US" dirty="0"/>
          </a:p>
        </p:txBody>
      </p:sp>
      <p:sp>
        <p:nvSpPr>
          <p:cNvPr id="4" name="Slide Number Placeholder 3"/>
          <p:cNvSpPr>
            <a:spLocks noGrp="1"/>
          </p:cNvSpPr>
          <p:nvPr>
            <p:ph type="sldNum" sz="quarter" idx="10"/>
          </p:nvPr>
        </p:nvSpPr>
        <p:spPr/>
        <p:txBody>
          <a:bodyPr/>
          <a:lstStyle/>
          <a:p>
            <a:fld id="{29BDAC53-7A3B-4047-838F-AC2D1EB75545}" type="slidenum">
              <a:rPr lang="en-US" smtClean="0"/>
              <a:pPr/>
              <a:t>7</a:t>
            </a:fld>
            <a:endParaRPr lang="en-US"/>
          </a:p>
        </p:txBody>
      </p:sp>
    </p:spTree>
    <p:extLst>
      <p:ext uri="{BB962C8B-B14F-4D97-AF65-F5344CB8AC3E}">
        <p14:creationId xmlns:p14="http://schemas.microsoft.com/office/powerpoint/2010/main" val="2984723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 high level, these systems work much</a:t>
            </a:r>
            <a:r>
              <a:rPr lang="en-US" baseline="0" dirty="0"/>
              <a:t> like </a:t>
            </a:r>
            <a:r>
              <a:rPr lang="en-US" dirty="0"/>
              <a:t>machine learning task.</a:t>
            </a:r>
            <a:r>
              <a:rPr lang="en-US" baseline="0" dirty="0"/>
              <a:t>  They map an input to an output. The learn to do this from the training data, consisting of matched pairs of text sequences and speech signals [click].  The training objective is to handle unseen data correctly.  For example, we can feed the model “geraniums only in” [click] and see what it outputs. Then we compare [click] what it output, to what would have been correct. Then we use </a:t>
            </a:r>
            <a:r>
              <a:rPr lang="en-US" baseline="0"/>
              <a:t>the difference as the “error” or “loss”, which indicates how to </a:t>
            </a:r>
            <a:r>
              <a:rPr lang="en-US" baseline="0" dirty="0"/>
              <a:t>improve the </a:t>
            </a:r>
            <a:r>
              <a:rPr lang="en-US" baseline="0"/>
              <a:t>model to do better </a:t>
            </a:r>
            <a:r>
              <a:rPr lang="en-US" baseline="0" dirty="0"/>
              <a:t>next time</a:t>
            </a:r>
            <a:r>
              <a:rPr lang="en-US" baseline="0"/>
              <a:t>.  Computing the “loss”  is a major issue </a:t>
            </a:r>
            <a:r>
              <a:rPr lang="en-US" baseline="0" dirty="0"/>
              <a:t>[next] </a:t>
            </a:r>
            <a:endParaRPr lang="en-US" dirty="0"/>
          </a:p>
        </p:txBody>
      </p:sp>
      <p:sp>
        <p:nvSpPr>
          <p:cNvPr id="4" name="Slide Number Placeholder 3"/>
          <p:cNvSpPr>
            <a:spLocks noGrp="1"/>
          </p:cNvSpPr>
          <p:nvPr>
            <p:ph type="sldNum" sz="quarter" idx="5"/>
          </p:nvPr>
        </p:nvSpPr>
        <p:spPr/>
        <p:txBody>
          <a:bodyPr/>
          <a:lstStyle/>
          <a:p>
            <a:fld id="{29BDAC53-7A3B-4047-838F-AC2D1EB75545}" type="slidenum">
              <a:rPr lang="en-US" smtClean="0"/>
              <a:pPr/>
              <a:t>8</a:t>
            </a:fld>
            <a:endParaRPr lang="en-US"/>
          </a:p>
        </p:txBody>
      </p:sp>
    </p:spTree>
    <p:extLst>
      <p:ext uri="{BB962C8B-B14F-4D97-AF65-F5344CB8AC3E}">
        <p14:creationId xmlns:p14="http://schemas.microsoft.com/office/powerpoint/2010/main" val="2876520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s</a:t>
            </a:r>
            <a:r>
              <a:rPr lang="en-US" baseline="0">
                <a:solidFill>
                  <a:srgbClr val="FF0000"/>
                </a:solidFill>
              </a:rPr>
              <a:t>ince </a:t>
            </a:r>
            <a:r>
              <a:rPr lang="en-US" baseline="0" dirty="0">
                <a:solidFill>
                  <a:srgbClr val="FF0000"/>
                </a:solidFill>
              </a:rPr>
              <a:t>there are many equally valid ways to say any text </a:t>
            </a:r>
            <a:r>
              <a:rPr lang="en-US" baseline="0">
                <a:solidFill>
                  <a:srgbClr val="FF0000"/>
                </a:solidFill>
              </a:rPr>
              <a:t>input.  \\  Another complication is that we lack good models of similarity: there is no way to </a:t>
            </a:r>
            <a:r>
              <a:rPr lang="en-US" baseline="0">
                <a:solidFill>
                  <a:schemeClr val="tx1"/>
                </a:solidFill>
              </a:rPr>
              <a:t>predict </a:t>
            </a:r>
            <a:r>
              <a:rPr lang="en-US" baseline="0" dirty="0">
                <a:solidFill>
                  <a:schemeClr val="tx1"/>
                </a:solidFill>
              </a:rPr>
              <a:t>whether some little difference will be perceived as insignificant to humans or completely unacceptable</a:t>
            </a:r>
            <a:r>
              <a:rPr lang="en-US" baseline="0">
                <a:solidFill>
                  <a:schemeClr val="tx1"/>
                </a:solidFill>
              </a:rPr>
              <a:t>.  Human judgements are the only way to really evaluate quality.   But in practice, it’s common to just </a:t>
            </a:r>
            <a:r>
              <a:rPr lang="en-US" baseline="0" dirty="0">
                <a:solidFill>
                  <a:schemeClr val="tx1"/>
                </a:solidFill>
              </a:rPr>
              <a:t>compute spectral (</a:t>
            </a:r>
            <a:r>
              <a:rPr lang="en-US" baseline="0" dirty="0"/>
              <a:t>MFCC) differences</a:t>
            </a:r>
            <a:r>
              <a:rPr lang="en-US" baseline="0"/>
              <a:t>, and sometimes also differences </a:t>
            </a:r>
            <a:r>
              <a:rPr lang="en-US" baseline="0" dirty="0"/>
              <a:t>in F0, between actual output and target </a:t>
            </a:r>
            <a:r>
              <a:rPr lang="en-US" baseline="0"/>
              <a:t>output., and ometimes using dynamic time warping. </a:t>
            </a:r>
          </a:p>
          <a:p>
            <a:endParaRPr lang="en-US" baseline="0"/>
          </a:p>
          <a:p>
            <a:r>
              <a:rPr lang="en-US"/>
              <a:t>There are many other choices</a:t>
            </a:r>
            <a:r>
              <a:rPr lang="en-US" baseline="0"/>
              <a:t> in modeling [next] </a:t>
            </a:r>
            <a:endParaRPr lang="en-US" baseline="0" dirty="0"/>
          </a:p>
          <a:p>
            <a:endParaRPr lang="en-US" baseline="0" dirty="0"/>
          </a:p>
          <a:p>
            <a:r>
              <a:rPr lang="en-US" baseline="0"/>
              <a:t>[[What’s </a:t>
            </a:r>
            <a:r>
              <a:rPr lang="en-US" baseline="0" dirty="0"/>
              <a:t>so special about F0?  Why not the other features?  I don’t know.  It may be about user preferences, or the “noble speaker” myth, or </a:t>
            </a:r>
            <a:r>
              <a:rPr lang="en-US" baseline="0"/>
              <a:t>the typical </a:t>
            </a:r>
            <a:r>
              <a:rPr lang="en-US" baseline="0" dirty="0"/>
              <a:t>use cases</a:t>
            </a:r>
            <a:r>
              <a:rPr lang="en-US" baseline="0"/>
              <a:t>.   ]]</a:t>
            </a:r>
            <a:endParaRPr lang="en-US" baseline="0" dirty="0"/>
          </a:p>
        </p:txBody>
      </p:sp>
      <p:sp>
        <p:nvSpPr>
          <p:cNvPr id="4" name="Slide Number Placeholder 3"/>
          <p:cNvSpPr>
            <a:spLocks noGrp="1"/>
          </p:cNvSpPr>
          <p:nvPr>
            <p:ph type="sldNum" sz="quarter" idx="5"/>
          </p:nvPr>
        </p:nvSpPr>
        <p:spPr/>
        <p:txBody>
          <a:bodyPr/>
          <a:lstStyle/>
          <a:p>
            <a:fld id="{29BDAC53-7A3B-4047-838F-AC2D1EB75545}" type="slidenum">
              <a:rPr lang="en-US" smtClean="0"/>
              <a:pPr/>
              <a:t>9</a:t>
            </a:fld>
            <a:endParaRPr lang="en-US"/>
          </a:p>
        </p:txBody>
      </p:sp>
    </p:spTree>
    <p:extLst>
      <p:ext uri="{BB962C8B-B14F-4D97-AF65-F5344CB8AC3E}">
        <p14:creationId xmlns:p14="http://schemas.microsoft.com/office/powerpoint/2010/main" val="1908250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6350" y="20638"/>
            <a:ext cx="9144000" cy="6858000"/>
            <a:chOff x="0" y="0"/>
            <a:chExt cx="5760" cy="4320"/>
          </a:xfrm>
        </p:grpSpPr>
        <p:sp>
          <p:nvSpPr>
            <p:cNvPr id="5123"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5124"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n-US"/>
            </a:p>
          </p:txBody>
        </p:sp>
      </p:grpSp>
      <p:sp>
        <p:nvSpPr>
          <p:cNvPr id="5125"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5126" name="Group 6"/>
          <p:cNvGrpSpPr>
            <a:grpSpLocks/>
          </p:cNvGrpSpPr>
          <p:nvPr/>
        </p:nvGrpSpPr>
        <p:grpSpPr bwMode="auto">
          <a:xfrm>
            <a:off x="-1588" y="6034088"/>
            <a:ext cx="7845426" cy="850900"/>
            <a:chOff x="0" y="3792"/>
            <a:chExt cx="4942" cy="536"/>
          </a:xfrm>
        </p:grpSpPr>
        <p:sp>
          <p:nvSpPr>
            <p:cNvPr id="5127"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n-US"/>
            </a:p>
          </p:txBody>
        </p:sp>
        <p:grpSp>
          <p:nvGrpSpPr>
            <p:cNvPr id="5128" name="Group 8"/>
            <p:cNvGrpSpPr>
              <a:grpSpLocks/>
            </p:cNvGrpSpPr>
            <p:nvPr userDrawn="1"/>
          </p:nvGrpSpPr>
          <p:grpSpPr bwMode="auto">
            <a:xfrm>
              <a:off x="2486" y="3792"/>
              <a:ext cx="2456" cy="536"/>
              <a:chOff x="2486" y="3792"/>
              <a:chExt cx="2456" cy="536"/>
            </a:xfrm>
          </p:grpSpPr>
          <p:sp>
            <p:nvSpPr>
              <p:cNvPr id="5129"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endParaRPr lang="en-US"/>
              </a:p>
            </p:txBody>
          </p:sp>
          <p:sp>
            <p:nvSpPr>
              <p:cNvPr id="5130"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n-US"/>
              </a:p>
            </p:txBody>
          </p:sp>
          <p:sp>
            <p:nvSpPr>
              <p:cNvPr id="5131"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n-US"/>
              </a:p>
            </p:txBody>
          </p:sp>
          <p:sp>
            <p:nvSpPr>
              <p:cNvPr id="5132"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n-US"/>
              </a:p>
            </p:txBody>
          </p:sp>
          <p:sp>
            <p:nvSpPr>
              <p:cNvPr id="5133"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n-US"/>
              </a:p>
            </p:txBody>
          </p:sp>
        </p:grpSp>
        <p:sp>
          <p:nvSpPr>
            <p:cNvPr id="5134"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n-US"/>
            </a:p>
          </p:txBody>
        </p:sp>
      </p:grpSp>
      <p:grpSp>
        <p:nvGrpSpPr>
          <p:cNvPr id="5135" name="Group 15"/>
          <p:cNvGrpSpPr>
            <a:grpSpLocks/>
          </p:cNvGrpSpPr>
          <p:nvPr/>
        </p:nvGrpSpPr>
        <p:grpSpPr bwMode="auto">
          <a:xfrm>
            <a:off x="627063" y="6021388"/>
            <a:ext cx="5684837" cy="849312"/>
            <a:chOff x="395" y="3793"/>
            <a:chExt cx="3581" cy="535"/>
          </a:xfrm>
        </p:grpSpPr>
        <p:sp>
          <p:nvSpPr>
            <p:cNvPr id="5136"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n-US"/>
            </a:p>
          </p:txBody>
        </p:sp>
        <p:sp>
          <p:nvSpPr>
            <p:cNvPr id="5137"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n-US"/>
            </a:p>
          </p:txBody>
        </p:sp>
        <p:sp>
          <p:nvSpPr>
            <p:cNvPr id="5138"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n-US"/>
            </a:p>
          </p:txBody>
        </p:sp>
        <p:sp>
          <p:nvSpPr>
            <p:cNvPr id="5139"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n-US"/>
            </a:p>
          </p:txBody>
        </p:sp>
        <p:sp>
          <p:nvSpPr>
            <p:cNvPr id="5140"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n-US"/>
            </a:p>
          </p:txBody>
        </p:sp>
        <p:sp>
          <p:nvSpPr>
            <p:cNvPr id="5141"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n-US"/>
            </a:p>
          </p:txBody>
        </p:sp>
      </p:grpSp>
      <p:sp>
        <p:nvSpPr>
          <p:cNvPr id="5142" name="Rectangle 22"/>
          <p:cNvSpPr>
            <a:spLocks noGrp="1" noChangeArrowheads="1"/>
          </p:cNvSpPr>
          <p:nvPr>
            <p:ph type="ctrTitle" sz="quarter"/>
          </p:nvPr>
        </p:nvSpPr>
        <p:spPr>
          <a:xfrm>
            <a:off x="457200" y="1447800"/>
            <a:ext cx="8229600" cy="1736725"/>
          </a:xfrm>
        </p:spPr>
        <p:txBody>
          <a:bodyPr/>
          <a:lstStyle>
            <a:lvl1pPr>
              <a:defRPr sz="5400"/>
            </a:lvl1pPr>
          </a:lstStyle>
          <a:p>
            <a:r>
              <a:rPr lang="ja-JP" altLang="en-US"/>
              <a:t>マスタ タイトルの書式設定</a:t>
            </a:r>
          </a:p>
        </p:txBody>
      </p:sp>
      <p:sp>
        <p:nvSpPr>
          <p:cNvPr id="514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ja-JP" altLang="en-US"/>
              <a:t>マスタ サブタイトルの書式設定</a:t>
            </a:r>
          </a:p>
        </p:txBody>
      </p:sp>
      <p:sp>
        <p:nvSpPr>
          <p:cNvPr id="5144" name="Rectangle 24"/>
          <p:cNvSpPr>
            <a:spLocks noGrp="1" noChangeArrowheads="1"/>
          </p:cNvSpPr>
          <p:nvPr>
            <p:ph type="dt" sz="quarter" idx="2"/>
          </p:nvPr>
        </p:nvSpPr>
        <p:spPr/>
        <p:txBody>
          <a:bodyPr/>
          <a:lstStyle>
            <a:lvl1pPr>
              <a:defRPr/>
            </a:lvl1pPr>
          </a:lstStyle>
          <a:p>
            <a:endParaRPr lang="en-US" altLang="ja-JP"/>
          </a:p>
        </p:txBody>
      </p:sp>
      <p:sp>
        <p:nvSpPr>
          <p:cNvPr id="5145" name="Rectangle 25"/>
          <p:cNvSpPr>
            <a:spLocks noGrp="1" noChangeArrowheads="1"/>
          </p:cNvSpPr>
          <p:nvPr>
            <p:ph type="sldNum" sz="quarter" idx="4"/>
          </p:nvPr>
        </p:nvSpPr>
        <p:spPr/>
        <p:txBody>
          <a:bodyPr/>
          <a:lstStyle>
            <a:lvl1pPr>
              <a:defRPr/>
            </a:lvl1pPr>
          </a:lstStyle>
          <a:p>
            <a:fld id="{30163E5B-82AC-4787-8415-FF8699C5043D}" type="slidenum">
              <a:rPr lang="en-US" altLang="ja-JP"/>
              <a:pPr/>
              <a:t>‹#›</a:t>
            </a:fld>
            <a:endParaRPr lang="en-US" altLang="ja-JP"/>
          </a:p>
        </p:txBody>
      </p:sp>
      <p:sp>
        <p:nvSpPr>
          <p:cNvPr id="5146" name="Rectangle 26"/>
          <p:cNvSpPr>
            <a:spLocks noGrp="1" noChangeArrowheads="1"/>
          </p:cNvSpPr>
          <p:nvPr>
            <p:ph type="ftr" sz="quarter" idx="3"/>
          </p:nvPr>
        </p:nvSpPr>
        <p:spPr/>
        <p:txBody>
          <a:bodyPr/>
          <a:lstStyle>
            <a:lvl1pPr>
              <a:defRPr/>
            </a:lvl1pPr>
          </a:lstStyle>
          <a:p>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1A92B880-C0BB-44C1-8AC9-C51D04CF0B1C}"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15749918-BC7F-40D9-B22C-9B0F7F46F277}"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8A6C2852-C21C-48FF-9C48-C01BA854C3FA}" type="slidenum">
              <a:rPr lang="en-US" altLang="ja-JP" smtClean="0"/>
              <a:pPr/>
              <a:t>‹#›</a:t>
            </a:fld>
            <a:endParaRPr lang="en-US" altLang="ja-JP"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06552627-1FD7-48DC-86B7-26D5D43A9FBD}"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ja-JP"/>
          </a:p>
        </p:txBody>
      </p:sp>
      <p:sp>
        <p:nvSpPr>
          <p:cNvPr id="6" name="Footer Placeholder 5"/>
          <p:cNvSpPr>
            <a:spLocks noGrp="1"/>
          </p:cNvSpPr>
          <p:nvPr>
            <p:ph type="ftr" sz="quarter" idx="11"/>
          </p:nvPr>
        </p:nvSpPr>
        <p:spPr/>
        <p:txBody>
          <a:bodyPr/>
          <a:lstStyle>
            <a:lvl1pPr>
              <a:defRPr/>
            </a:lvl1pPr>
          </a:lstStyle>
          <a:p>
            <a:endParaRPr lang="en-US" altLang="ja-JP"/>
          </a:p>
        </p:txBody>
      </p:sp>
      <p:sp>
        <p:nvSpPr>
          <p:cNvPr id="7" name="Slide Number Placeholder 6"/>
          <p:cNvSpPr>
            <a:spLocks noGrp="1"/>
          </p:cNvSpPr>
          <p:nvPr>
            <p:ph type="sldNum" sz="quarter" idx="12"/>
          </p:nvPr>
        </p:nvSpPr>
        <p:spPr/>
        <p:txBody>
          <a:bodyPr/>
          <a:lstStyle>
            <a:lvl1pPr>
              <a:defRPr/>
            </a:lvl1pPr>
          </a:lstStyle>
          <a:p>
            <a:fld id="{6318DB14-8A3B-429B-8D6E-A3AEE008E29C}"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ja-JP"/>
          </a:p>
        </p:txBody>
      </p:sp>
      <p:sp>
        <p:nvSpPr>
          <p:cNvPr id="8" name="Footer Placeholder 7"/>
          <p:cNvSpPr>
            <a:spLocks noGrp="1"/>
          </p:cNvSpPr>
          <p:nvPr>
            <p:ph type="ftr" sz="quarter" idx="11"/>
          </p:nvPr>
        </p:nvSpPr>
        <p:spPr/>
        <p:txBody>
          <a:bodyPr/>
          <a:lstStyle>
            <a:lvl1pPr>
              <a:defRPr/>
            </a:lvl1pPr>
          </a:lstStyle>
          <a:p>
            <a:endParaRPr lang="en-US" altLang="ja-JP"/>
          </a:p>
        </p:txBody>
      </p:sp>
      <p:sp>
        <p:nvSpPr>
          <p:cNvPr id="9" name="Slide Number Placeholder 8"/>
          <p:cNvSpPr>
            <a:spLocks noGrp="1"/>
          </p:cNvSpPr>
          <p:nvPr>
            <p:ph type="sldNum" sz="quarter" idx="12"/>
          </p:nvPr>
        </p:nvSpPr>
        <p:spPr/>
        <p:txBody>
          <a:bodyPr/>
          <a:lstStyle>
            <a:lvl1pPr>
              <a:defRPr/>
            </a:lvl1pPr>
          </a:lstStyle>
          <a:p>
            <a:fld id="{2751ADF1-CA16-4DE1-8D9D-033EB25882D5}"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ja-JP"/>
          </a:p>
        </p:txBody>
      </p:sp>
      <p:sp>
        <p:nvSpPr>
          <p:cNvPr id="4" name="Footer Placeholder 3"/>
          <p:cNvSpPr>
            <a:spLocks noGrp="1"/>
          </p:cNvSpPr>
          <p:nvPr>
            <p:ph type="ftr" sz="quarter" idx="11"/>
          </p:nvPr>
        </p:nvSpPr>
        <p:spPr/>
        <p:txBody>
          <a:bodyPr/>
          <a:lstStyle>
            <a:lvl1pPr>
              <a:defRPr/>
            </a:lvl1pPr>
          </a:lstStyle>
          <a:p>
            <a:endParaRPr lang="en-US" altLang="ja-JP"/>
          </a:p>
        </p:txBody>
      </p:sp>
      <p:sp>
        <p:nvSpPr>
          <p:cNvPr id="5" name="Slide Number Placeholder 4"/>
          <p:cNvSpPr>
            <a:spLocks noGrp="1"/>
          </p:cNvSpPr>
          <p:nvPr>
            <p:ph type="sldNum" sz="quarter" idx="12"/>
          </p:nvPr>
        </p:nvSpPr>
        <p:spPr/>
        <p:txBody>
          <a:bodyPr/>
          <a:lstStyle>
            <a:lvl1pPr>
              <a:defRPr/>
            </a:lvl1pPr>
          </a:lstStyle>
          <a:p>
            <a:fld id="{13E52331-BE03-47D8-BAD0-F6BC65B8D600}"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ja-JP"/>
          </a:p>
        </p:txBody>
      </p:sp>
      <p:sp>
        <p:nvSpPr>
          <p:cNvPr id="3" name="Footer Placeholder 2"/>
          <p:cNvSpPr>
            <a:spLocks noGrp="1"/>
          </p:cNvSpPr>
          <p:nvPr>
            <p:ph type="ftr" sz="quarter" idx="11"/>
          </p:nvPr>
        </p:nvSpPr>
        <p:spPr/>
        <p:txBody>
          <a:bodyPr/>
          <a:lstStyle>
            <a:lvl1pPr>
              <a:defRPr/>
            </a:lvl1pPr>
          </a:lstStyle>
          <a:p>
            <a:endParaRPr lang="en-US" altLang="ja-JP"/>
          </a:p>
        </p:txBody>
      </p:sp>
      <p:sp>
        <p:nvSpPr>
          <p:cNvPr id="4" name="Slide Number Placeholder 3"/>
          <p:cNvSpPr>
            <a:spLocks noGrp="1"/>
          </p:cNvSpPr>
          <p:nvPr>
            <p:ph type="sldNum" sz="quarter" idx="12"/>
          </p:nvPr>
        </p:nvSpPr>
        <p:spPr/>
        <p:txBody>
          <a:bodyPr/>
          <a:lstStyle>
            <a:lvl1pPr>
              <a:defRPr/>
            </a:lvl1pPr>
          </a:lstStyle>
          <a:p>
            <a:fld id="{73F7B694-A21E-413D-8924-E0177E7DDEED}"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ja-JP"/>
          </a:p>
        </p:txBody>
      </p:sp>
      <p:sp>
        <p:nvSpPr>
          <p:cNvPr id="6" name="Footer Placeholder 5"/>
          <p:cNvSpPr>
            <a:spLocks noGrp="1"/>
          </p:cNvSpPr>
          <p:nvPr>
            <p:ph type="ftr" sz="quarter" idx="11"/>
          </p:nvPr>
        </p:nvSpPr>
        <p:spPr/>
        <p:txBody>
          <a:bodyPr/>
          <a:lstStyle>
            <a:lvl1pPr>
              <a:defRPr/>
            </a:lvl1pPr>
          </a:lstStyle>
          <a:p>
            <a:endParaRPr lang="en-US" altLang="ja-JP"/>
          </a:p>
        </p:txBody>
      </p:sp>
      <p:sp>
        <p:nvSpPr>
          <p:cNvPr id="7" name="Slide Number Placeholder 6"/>
          <p:cNvSpPr>
            <a:spLocks noGrp="1"/>
          </p:cNvSpPr>
          <p:nvPr>
            <p:ph type="sldNum" sz="quarter" idx="12"/>
          </p:nvPr>
        </p:nvSpPr>
        <p:spPr/>
        <p:txBody>
          <a:bodyPr/>
          <a:lstStyle>
            <a:lvl1pPr>
              <a:defRPr/>
            </a:lvl1pPr>
          </a:lstStyle>
          <a:p>
            <a:fld id="{828FA49D-4BB6-4723-AE15-752136DEE383}"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ja-JP"/>
          </a:p>
        </p:txBody>
      </p:sp>
      <p:sp>
        <p:nvSpPr>
          <p:cNvPr id="6" name="Footer Placeholder 5"/>
          <p:cNvSpPr>
            <a:spLocks noGrp="1"/>
          </p:cNvSpPr>
          <p:nvPr>
            <p:ph type="ftr" sz="quarter" idx="11"/>
          </p:nvPr>
        </p:nvSpPr>
        <p:spPr/>
        <p:txBody>
          <a:bodyPr/>
          <a:lstStyle>
            <a:lvl1pPr>
              <a:defRPr/>
            </a:lvl1pPr>
          </a:lstStyle>
          <a:p>
            <a:endParaRPr lang="en-US" altLang="ja-JP"/>
          </a:p>
        </p:txBody>
      </p:sp>
      <p:sp>
        <p:nvSpPr>
          <p:cNvPr id="7" name="Slide Number Placeholder 6"/>
          <p:cNvSpPr>
            <a:spLocks noGrp="1"/>
          </p:cNvSpPr>
          <p:nvPr>
            <p:ph type="sldNum" sz="quarter" idx="12"/>
          </p:nvPr>
        </p:nvSpPr>
        <p:spPr/>
        <p:txBody>
          <a:bodyPr/>
          <a:lstStyle>
            <a:lvl1pPr>
              <a:defRPr/>
            </a:lvl1pPr>
          </a:lstStyle>
          <a:p>
            <a:fld id="{3D2ABE7A-140D-4652-9E1D-56A5B2129398}"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4000" cy="6858000"/>
            <a:chOff x="0" y="0"/>
            <a:chExt cx="5760" cy="4320"/>
          </a:xfrm>
        </p:grpSpPr>
        <p:sp>
          <p:nvSpPr>
            <p:cNvPr id="40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41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n-US"/>
            </a:p>
          </p:txBody>
        </p:sp>
      </p:grpSp>
      <p:sp>
        <p:nvSpPr>
          <p:cNvPr id="41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4102" name="Group 6"/>
          <p:cNvGrpSpPr>
            <a:grpSpLocks/>
          </p:cNvGrpSpPr>
          <p:nvPr/>
        </p:nvGrpSpPr>
        <p:grpSpPr bwMode="auto">
          <a:xfrm>
            <a:off x="0" y="6019800"/>
            <a:ext cx="7848600" cy="857250"/>
            <a:chOff x="0" y="3792"/>
            <a:chExt cx="4944" cy="540"/>
          </a:xfrm>
        </p:grpSpPr>
        <p:sp>
          <p:nvSpPr>
            <p:cNvPr id="41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n-US"/>
            </a:p>
          </p:txBody>
        </p:sp>
        <p:grpSp>
          <p:nvGrpSpPr>
            <p:cNvPr id="4104" name="Group 8"/>
            <p:cNvGrpSpPr>
              <a:grpSpLocks/>
            </p:cNvGrpSpPr>
            <p:nvPr userDrawn="1"/>
          </p:nvGrpSpPr>
          <p:grpSpPr bwMode="auto">
            <a:xfrm>
              <a:off x="2486" y="3792"/>
              <a:ext cx="2458" cy="540"/>
              <a:chOff x="2486" y="3792"/>
              <a:chExt cx="2458" cy="540"/>
            </a:xfrm>
          </p:grpSpPr>
          <p:sp>
            <p:nvSpPr>
              <p:cNvPr id="41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en-US"/>
              </a:p>
            </p:txBody>
          </p:sp>
          <p:sp>
            <p:nvSpPr>
              <p:cNvPr id="41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n-US"/>
              </a:p>
            </p:txBody>
          </p:sp>
          <p:sp>
            <p:nvSpPr>
              <p:cNvPr id="41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n-US"/>
              </a:p>
            </p:txBody>
          </p:sp>
          <p:sp>
            <p:nvSpPr>
              <p:cNvPr id="41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n-US"/>
              </a:p>
            </p:txBody>
          </p:sp>
          <p:sp>
            <p:nvSpPr>
              <p:cNvPr id="41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n-US"/>
              </a:p>
            </p:txBody>
          </p:sp>
        </p:grpSp>
        <p:sp>
          <p:nvSpPr>
            <p:cNvPr id="41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n-US"/>
            </a:p>
          </p:txBody>
        </p:sp>
      </p:grpSp>
      <p:grpSp>
        <p:nvGrpSpPr>
          <p:cNvPr id="4111" name="Group 15"/>
          <p:cNvGrpSpPr>
            <a:grpSpLocks/>
          </p:cNvGrpSpPr>
          <p:nvPr/>
        </p:nvGrpSpPr>
        <p:grpSpPr bwMode="auto">
          <a:xfrm>
            <a:off x="627063" y="6021388"/>
            <a:ext cx="5684837" cy="849312"/>
            <a:chOff x="395" y="3793"/>
            <a:chExt cx="3581" cy="535"/>
          </a:xfrm>
        </p:grpSpPr>
        <p:sp>
          <p:nvSpPr>
            <p:cNvPr id="41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n-US"/>
            </a:p>
          </p:txBody>
        </p:sp>
        <p:sp>
          <p:nvSpPr>
            <p:cNvPr id="41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n-US"/>
            </a:p>
          </p:txBody>
        </p:sp>
        <p:sp>
          <p:nvSpPr>
            <p:cNvPr id="41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n-US"/>
            </a:p>
          </p:txBody>
        </p:sp>
        <p:sp>
          <p:nvSpPr>
            <p:cNvPr id="41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n-US"/>
            </a:p>
          </p:txBody>
        </p:sp>
        <p:sp>
          <p:nvSpPr>
            <p:cNvPr id="41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n-US"/>
            </a:p>
          </p:txBody>
        </p:sp>
        <p:sp>
          <p:nvSpPr>
            <p:cNvPr id="41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n-US"/>
            </a:p>
          </p:txBody>
        </p:sp>
      </p:grpSp>
      <p:sp>
        <p:nvSpPr>
          <p:cNvPr id="4118"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4119"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1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defRPr>
            </a:lvl1pPr>
          </a:lstStyle>
          <a:p>
            <a:endParaRPr lang="en-US" altLang="ja-JP"/>
          </a:p>
        </p:txBody>
      </p:sp>
      <p:sp>
        <p:nvSpPr>
          <p:cNvPr id="41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defRPr>
            </a:lvl1pPr>
          </a:lstStyle>
          <a:p>
            <a:endParaRPr lang="en-US" altLang="ja-JP"/>
          </a:p>
        </p:txBody>
      </p:sp>
      <p:sp>
        <p:nvSpPr>
          <p:cNvPr id="41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defRPr>
            </a:lvl1pPr>
          </a:lstStyle>
          <a:p>
            <a:fld id="{B5E2AF24-5323-4747-B67F-38D0FF57F093}" type="slidenum">
              <a:rPr lang="en-US" altLang="ja-JP"/>
              <a:pPr/>
              <a:t>‹#›</a:t>
            </a:fld>
            <a:endParaRPr lang="en-US" altLang="ja-JP"/>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2pPr>
      <a:lvl3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3pPr>
      <a:lvl4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4pPr>
      <a:lvl5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9pPr>
    </p:titleStyle>
    <p:body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flac"/><Relationship Id="rId1" Type="http://schemas.openxmlformats.org/officeDocument/2006/relationships/audio" Target="NULL" TargetMode="External"/><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audio" Target="../media/media5.wav"/><Relationship Id="rId3" Type="http://schemas.microsoft.com/office/2007/relationships/media" Target="../media/media3.wav"/><Relationship Id="rId7" Type="http://schemas.microsoft.com/office/2007/relationships/media" Target="../media/media5.wav"/><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audio" Target="../media/media4.wav"/><Relationship Id="rId5" Type="http://schemas.microsoft.com/office/2007/relationships/media" Target="../media/media4.wav"/><Relationship Id="rId10" Type="http://schemas.openxmlformats.org/officeDocument/2006/relationships/image" Target="../media/image14.png"/><Relationship Id="rId4" Type="http://schemas.openxmlformats.org/officeDocument/2006/relationships/audio" Target="../media/media3.wav"/><Relationship Id="rId9"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media" Target="../media/media7.wav"/><Relationship Id="rId7"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audio" Target="../media/media8.wav"/><Relationship Id="rId5" Type="http://schemas.microsoft.com/office/2007/relationships/media" Target="../media/media8.wav"/><Relationship Id="rId4" Type="http://schemas.openxmlformats.org/officeDocument/2006/relationships/audio" Target="../media/media7.wav"/></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5.png"/><Relationship Id="rId4" Type="http://schemas.openxmlformats.org/officeDocument/2006/relationships/notesSlide" Target="../notesSlides/notesSlide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012" y="360010"/>
            <a:ext cx="7958061" cy="1904367"/>
          </a:xfrm>
          <a:prstGeom prst="rect">
            <a:avLst/>
          </a:prstGeom>
        </p:spPr>
        <p:txBody>
          <a:bodyPr wrap="square">
            <a:spAutoFit/>
          </a:bodyPr>
          <a:lstStyle/>
          <a:p>
            <a:pPr>
              <a:lnSpc>
                <a:spcPct val="140000"/>
              </a:lnSpc>
            </a:pPr>
            <a:r>
              <a:rPr lang="en-US" sz="5400" b="1" dirty="0"/>
              <a:t>Prosody </a:t>
            </a:r>
          </a:p>
          <a:p>
            <a:pPr>
              <a:lnSpc>
                <a:spcPct val="140000"/>
              </a:lnSpc>
            </a:pPr>
            <a:r>
              <a:rPr lang="en-US" sz="3400" b="1"/>
              <a:t>Lec. 24: Prosody in Speech Synthesis </a:t>
            </a:r>
            <a:endParaRPr lang="en-US" sz="3400" b="1" dirty="0"/>
          </a:p>
        </p:txBody>
      </p:sp>
      <p:sp>
        <p:nvSpPr>
          <p:cNvPr id="3" name="Rectangle 2"/>
          <p:cNvSpPr/>
          <p:nvPr/>
        </p:nvSpPr>
        <p:spPr>
          <a:xfrm>
            <a:off x="561012" y="4402552"/>
            <a:ext cx="5295254" cy="507831"/>
          </a:xfrm>
          <a:prstGeom prst="rect">
            <a:avLst/>
          </a:prstGeom>
        </p:spPr>
        <p:txBody>
          <a:bodyPr wrap="square">
            <a:spAutoFit/>
          </a:bodyPr>
          <a:lstStyle/>
          <a:p>
            <a:pPr>
              <a:lnSpc>
                <a:spcPct val="150000"/>
              </a:lnSpc>
            </a:pPr>
            <a:r>
              <a:rPr lang="en-US" dirty="0"/>
              <a:t>Tutorial presented at ACL 2021  </a:t>
            </a:r>
          </a:p>
        </p:txBody>
      </p:sp>
      <p:sp>
        <p:nvSpPr>
          <p:cNvPr id="9" name="Rectangle 8"/>
          <p:cNvSpPr/>
          <p:nvPr/>
        </p:nvSpPr>
        <p:spPr>
          <a:xfrm>
            <a:off x="561012" y="2645193"/>
            <a:ext cx="5173560" cy="1114408"/>
          </a:xfrm>
          <a:prstGeom prst="rect">
            <a:avLst/>
          </a:prstGeom>
        </p:spPr>
        <p:txBody>
          <a:bodyPr wrap="square">
            <a:spAutoFit/>
          </a:bodyPr>
          <a:lstStyle/>
          <a:p>
            <a:pPr>
              <a:lnSpc>
                <a:spcPct val="200000"/>
              </a:lnSpc>
            </a:pPr>
            <a:r>
              <a:rPr lang="en-US" b="1"/>
              <a:t>Nigel G. Ward</a:t>
            </a:r>
            <a:r>
              <a:rPr lang="en-US"/>
              <a:t>, University </a:t>
            </a:r>
            <a:r>
              <a:rPr lang="en-US" dirty="0"/>
              <a:t>of Texas at </a:t>
            </a:r>
            <a:r>
              <a:rPr lang="en-US"/>
              <a:t>El Paso</a:t>
            </a:r>
          </a:p>
          <a:p>
            <a:pPr>
              <a:lnSpc>
                <a:spcPct val="200000"/>
              </a:lnSpc>
            </a:pPr>
            <a:r>
              <a:rPr lang="en-US" b="1"/>
              <a:t>Gina-Anne Levow</a:t>
            </a:r>
            <a:r>
              <a:rPr lang="en-US"/>
              <a:t>, University of Washington  </a:t>
            </a:r>
            <a:endParaRPr lang="en-US" dirty="0"/>
          </a:p>
        </p:txBody>
      </p:sp>
      <p:pic>
        <p:nvPicPr>
          <p:cNvPr id="1030" name="Picture 6">
            <a:extLst>
              <a:ext uri="{FF2B5EF4-FFF2-40B4-BE49-F238E27FC236}">
                <a16:creationId xmlns:a16="http://schemas.microsoft.com/office/drawing/2014/main" id="{2AF9EC5A-B427-4A2A-BBEA-96A203DE65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4710" y="2961189"/>
            <a:ext cx="2587765" cy="8625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University of Texas at El Paso - UTEP">
            <a:extLst>
              <a:ext uri="{FF2B5EF4-FFF2-40B4-BE49-F238E27FC236}">
                <a16:creationId xmlns:a16="http://schemas.microsoft.com/office/drawing/2014/main" id="{3AFF0749-B2A5-44EB-A417-5B7910A290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2345" y="2961189"/>
            <a:ext cx="1044731" cy="7984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5"/>
          <a:srcRect l="24776" t="26124" r="37015" b="39263"/>
          <a:stretch/>
        </p:blipFill>
        <p:spPr>
          <a:xfrm>
            <a:off x="638679" y="5105831"/>
            <a:ext cx="3493827" cy="736979"/>
          </a:xfrm>
          <a:prstGeom prst="rect">
            <a:avLst/>
          </a:prstGeom>
        </p:spPr>
      </p:pic>
      <p:pic>
        <p:nvPicPr>
          <p:cNvPr id="8" name="Picture 7">
            <a:extLst>
              <a:ext uri="{FF2B5EF4-FFF2-40B4-BE49-F238E27FC236}">
                <a16:creationId xmlns:a16="http://schemas.microsoft.com/office/drawing/2014/main" id="{BD45CA97-DE56-A715-15D9-188D2CE8452E}"/>
              </a:ext>
            </a:extLst>
          </p:cNvPr>
          <p:cNvPicPr>
            <a:picLocks noChangeAspect="1" noChangeArrowheads="1"/>
          </p:cNvPicPr>
          <p:nvPr/>
        </p:nvPicPr>
        <p:blipFill>
          <a:blip r:embed="rId6">
            <a:duotone>
              <a:prstClr val="black"/>
              <a:schemeClr val="bg2">
                <a:lumMod val="10000"/>
                <a:lumOff val="90000"/>
                <a:tint val="45000"/>
                <a:satMod val="400000"/>
              </a:schemeClr>
            </a:duotone>
            <a:extLst>
              <a:ext uri="{28A0092B-C50C-407E-A947-70E740481C1C}">
                <a14:useLocalDpi xmlns:a14="http://schemas.microsoft.com/office/drawing/2010/main" val="0"/>
              </a:ext>
            </a:extLst>
          </a:blip>
          <a:srcRect/>
          <a:stretch>
            <a:fillRect/>
          </a:stretch>
        </p:blipFill>
        <p:spPr bwMode="auto">
          <a:xfrm>
            <a:off x="6345571" y="5086547"/>
            <a:ext cx="2202710" cy="776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733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289377" y="1392069"/>
            <a:ext cx="3967578" cy="452099"/>
          </a:xfrm>
          <a:prstGeom prst="rect">
            <a:avLst/>
          </a:prstGeom>
          <a:solidFill>
            <a:schemeClr val="tx1">
              <a:lumMod val="5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p>
            <a:pPr>
              <a:spcBef>
                <a:spcPct val="20000"/>
              </a:spcBef>
              <a:buClr>
                <a:schemeClr val="tx2"/>
              </a:buClr>
            </a:pPr>
            <a:endParaRPr lang="en-US" sz="1500" i="1" kern="0">
              <a:latin typeface="+mn-lt"/>
              <a:ea typeface="+mn-ea"/>
            </a:endParaRPr>
          </a:p>
        </p:txBody>
      </p:sp>
      <p:sp>
        <p:nvSpPr>
          <p:cNvPr id="2" name="Title 1">
            <a:extLst>
              <a:ext uri="{FF2B5EF4-FFF2-40B4-BE49-F238E27FC236}">
                <a16:creationId xmlns:a16="http://schemas.microsoft.com/office/drawing/2014/main" id="{10641AB3-F9A1-EBC2-E2D8-1D87E47A358D}"/>
              </a:ext>
            </a:extLst>
          </p:cNvPr>
          <p:cNvSpPr>
            <a:spLocks noGrp="1"/>
          </p:cNvSpPr>
          <p:nvPr>
            <p:ph type="title"/>
          </p:nvPr>
        </p:nvSpPr>
        <p:spPr>
          <a:xfrm>
            <a:off x="487344" y="80252"/>
            <a:ext cx="5314101" cy="1143000"/>
          </a:xfrm>
        </p:spPr>
        <p:txBody>
          <a:bodyPr/>
          <a:lstStyle/>
          <a:p>
            <a:pPr algn="l"/>
            <a:r>
              <a:rPr lang="en-US" sz="4000" dirty="0"/>
              <a:t>End-to-end Modeling</a:t>
            </a:r>
          </a:p>
        </p:txBody>
      </p:sp>
      <p:sp>
        <p:nvSpPr>
          <p:cNvPr id="4" name="Content Placeholder 2">
            <a:extLst>
              <a:ext uri="{FF2B5EF4-FFF2-40B4-BE49-F238E27FC236}">
                <a16:creationId xmlns:a16="http://schemas.microsoft.com/office/drawing/2014/main" id="{D3088FDE-7B22-6D0F-1DD7-83ACA3E0A796}"/>
              </a:ext>
            </a:extLst>
          </p:cNvPr>
          <p:cNvSpPr txBox="1">
            <a:spLocks/>
          </p:cNvSpPr>
          <p:nvPr/>
        </p:nvSpPr>
        <p:spPr bwMode="auto">
          <a:xfrm>
            <a:off x="342171" y="1404835"/>
            <a:ext cx="4621715" cy="4933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buFontTx/>
              <a:buNone/>
            </a:pPr>
            <a:r>
              <a:rPr lang="en-US" sz="1800" i="1" kern="0" dirty="0"/>
              <a:t>… talking with Tatsuya Kawahara …</a:t>
            </a:r>
          </a:p>
        </p:txBody>
      </p:sp>
      <p:pic>
        <p:nvPicPr>
          <p:cNvPr id="5" name="Picture 4">
            <a:extLst>
              <a:ext uri="{FF2B5EF4-FFF2-40B4-BE49-F238E27FC236}">
                <a16:creationId xmlns:a16="http://schemas.microsoft.com/office/drawing/2014/main" id="{827DE886-DA80-48AC-6A52-FECB148E4255}"/>
              </a:ext>
            </a:extLst>
          </p:cNvPr>
          <p:cNvPicPr>
            <a:picLocks noChangeAspect="1"/>
          </p:cNvPicPr>
          <p:nvPr/>
        </p:nvPicPr>
        <p:blipFill rotWithShape="1">
          <a:blip r:embed="rId3"/>
          <a:srcRect l="9474" t="14686" r="7895" b="53679"/>
          <a:stretch/>
        </p:blipFill>
        <p:spPr>
          <a:xfrm>
            <a:off x="487344" y="4232145"/>
            <a:ext cx="3691106" cy="505470"/>
          </a:xfrm>
          <a:prstGeom prst="rect">
            <a:avLst/>
          </a:prstGeom>
        </p:spPr>
      </p:pic>
      <p:sp>
        <p:nvSpPr>
          <p:cNvPr id="8" name="Bevel 7"/>
          <p:cNvSpPr/>
          <p:nvPr/>
        </p:nvSpPr>
        <p:spPr bwMode="auto">
          <a:xfrm>
            <a:off x="2652763" y="2385219"/>
            <a:ext cx="2795733" cy="1347388"/>
          </a:xfrm>
          <a:prstGeom prst="bevel">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2200" dirty="0"/>
          </a:p>
          <a:p>
            <a:pPr marL="0" marR="0" indent="0" algn="ctr"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a:ln>
                  <a:noFill/>
                </a:ln>
                <a:solidFill>
                  <a:schemeClr val="tx1"/>
                </a:solidFill>
                <a:effectLst/>
                <a:latin typeface="Arial" charset="0"/>
                <a:ea typeface="ＭＳ Ｐゴシック" pitchFamily="50" charset="-128"/>
              </a:rPr>
              <a:t>Deep </a:t>
            </a:r>
            <a:r>
              <a:rPr kumimoji="1" lang="en-US" sz="1800" b="0" i="0" u="none" strike="noStrike" cap="none" normalizeH="0" baseline="0" dirty="0">
                <a:ln>
                  <a:noFill/>
                </a:ln>
                <a:solidFill>
                  <a:schemeClr val="tx1"/>
                </a:solidFill>
                <a:effectLst/>
                <a:latin typeface="Arial" charset="0"/>
                <a:ea typeface="ＭＳ Ｐゴシック" pitchFamily="50" charset="-128"/>
              </a:rPr>
              <a:t>Model </a:t>
            </a:r>
          </a:p>
        </p:txBody>
      </p:sp>
      <p:cxnSp>
        <p:nvCxnSpPr>
          <p:cNvPr id="10" name="Straight Arrow Connector 9"/>
          <p:cNvCxnSpPr>
            <a:stCxn id="4" idx="2"/>
          </p:cNvCxnSpPr>
          <p:nvPr/>
        </p:nvCxnSpPr>
        <p:spPr bwMode="auto">
          <a:xfrm>
            <a:off x="2653029" y="1898207"/>
            <a:ext cx="431815" cy="449434"/>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1" name="Straight Arrow Connector 10"/>
          <p:cNvCxnSpPr/>
          <p:nvPr/>
        </p:nvCxnSpPr>
        <p:spPr bwMode="auto">
          <a:xfrm flipH="1">
            <a:off x="2653029" y="3745373"/>
            <a:ext cx="431815" cy="449434"/>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nvGrpSpPr>
          <p:cNvPr id="20" name="Group 19">
            <a:extLst>
              <a:ext uri="{FF2B5EF4-FFF2-40B4-BE49-F238E27FC236}">
                <a16:creationId xmlns:a16="http://schemas.microsoft.com/office/drawing/2014/main" id="{34107244-524A-45EA-526D-28F68FE6BA49}"/>
              </a:ext>
            </a:extLst>
          </p:cNvPr>
          <p:cNvGrpSpPr/>
          <p:nvPr/>
        </p:nvGrpSpPr>
        <p:grpSpPr>
          <a:xfrm>
            <a:off x="5295208" y="1320578"/>
            <a:ext cx="3688268" cy="1185570"/>
            <a:chOff x="5295208" y="1320578"/>
            <a:chExt cx="3688268" cy="1185570"/>
          </a:xfrm>
        </p:grpSpPr>
        <p:grpSp>
          <p:nvGrpSpPr>
            <p:cNvPr id="38" name="Group 37"/>
            <p:cNvGrpSpPr/>
            <p:nvPr/>
          </p:nvGrpSpPr>
          <p:grpSpPr>
            <a:xfrm>
              <a:off x="6663397" y="1320578"/>
              <a:ext cx="2320079" cy="760217"/>
              <a:chOff x="6472229" y="1587424"/>
              <a:chExt cx="2320079" cy="760217"/>
            </a:xfrm>
          </p:grpSpPr>
          <p:grpSp>
            <p:nvGrpSpPr>
              <p:cNvPr id="39" name="Group 38"/>
              <p:cNvGrpSpPr/>
              <p:nvPr/>
            </p:nvGrpSpPr>
            <p:grpSpPr>
              <a:xfrm>
                <a:off x="6472229" y="1587424"/>
                <a:ext cx="2320079" cy="760217"/>
                <a:chOff x="6472229" y="1587424"/>
                <a:chExt cx="2320079" cy="760217"/>
              </a:xfrm>
            </p:grpSpPr>
            <p:sp>
              <p:nvSpPr>
                <p:cNvPr id="41" name="Rectangle 40"/>
                <p:cNvSpPr/>
                <p:nvPr/>
              </p:nvSpPr>
              <p:spPr bwMode="auto">
                <a:xfrm>
                  <a:off x="6472230" y="1587424"/>
                  <a:ext cx="2320078" cy="760217"/>
                </a:xfrm>
                <a:prstGeom prst="rect">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42" name="Content Placeholder 2">
                  <a:extLst>
                    <a:ext uri="{FF2B5EF4-FFF2-40B4-BE49-F238E27FC236}">
                      <a16:creationId xmlns:a16="http://schemas.microsoft.com/office/drawing/2014/main" id="{D3088FDE-7B22-6D0F-1DD7-83ACA3E0A796}"/>
                    </a:ext>
                  </a:extLst>
                </p:cNvPr>
                <p:cNvSpPr txBox="1">
                  <a:spLocks/>
                </p:cNvSpPr>
                <p:nvPr/>
              </p:nvSpPr>
              <p:spPr bwMode="auto">
                <a:xfrm>
                  <a:off x="6472229" y="1587424"/>
                  <a:ext cx="2320079" cy="493372"/>
                </a:xfrm>
                <a:prstGeom prst="rect">
                  <a:avLst/>
                </a:prstGeom>
                <a:solidFill>
                  <a:schemeClr val="tx1">
                    <a:lumMod val="5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buFontTx/>
                    <a:buNone/>
                  </a:pPr>
                  <a:r>
                    <a:rPr lang="en-US" sz="1500" i="1" kern="0" dirty="0"/>
                    <a:t>t    .W.     </a:t>
                  </a:r>
                  <a:r>
                    <a:rPr lang="en-US" sz="1500" i="1" kern="0" dirty="0" err="1"/>
                    <a:t>Qk</a:t>
                  </a:r>
                  <a:r>
                    <a:rPr lang="en-US" sz="1500" i="1" kern="0" dirty="0"/>
                    <a:t>  .</a:t>
                  </a:r>
                  <a:r>
                    <a:rPr lang="en-US" sz="1500" i="1" kern="0" dirty="0" err="1"/>
                    <a:t>tt</a:t>
                  </a:r>
                  <a:r>
                    <a:rPr lang="en-US" sz="1500" i="1" kern="0" dirty="0"/>
                    <a:t> </a:t>
                  </a:r>
                  <a:r>
                    <a:rPr lang="en-US" sz="1500" i="1" kern="0" dirty="0" err="1"/>
                    <a:t>erbNdlke</a:t>
                  </a:r>
                  <a:r>
                    <a:rPr lang="en-US" sz="1500" i="1" kern="0" dirty="0"/>
                    <a:t> real trees in …</a:t>
                  </a:r>
                </a:p>
              </p:txBody>
            </p:sp>
            <p:pic>
              <p:nvPicPr>
                <p:cNvPr id="43" name="Picture 42">
                  <a:extLst>
                    <a:ext uri="{FF2B5EF4-FFF2-40B4-BE49-F238E27FC236}">
                      <a16:creationId xmlns:a16="http://schemas.microsoft.com/office/drawing/2014/main" id="{827DE886-DA80-48AC-6A52-FECB148E4255}"/>
                    </a:ext>
                  </a:extLst>
                </p:cNvPr>
                <p:cNvPicPr>
                  <a:picLocks noChangeAspect="1"/>
                </p:cNvPicPr>
                <p:nvPr/>
              </p:nvPicPr>
              <p:blipFill rotWithShape="1">
                <a:blip r:embed="rId3"/>
                <a:srcRect l="9474" t="14686" r="38338" b="53679"/>
                <a:stretch/>
              </p:blipFill>
              <p:spPr>
                <a:xfrm flipH="1">
                  <a:off x="6472230" y="1967432"/>
                  <a:ext cx="2320078" cy="380209"/>
                </a:xfrm>
                <a:prstGeom prst="rect">
                  <a:avLst/>
                </a:prstGeom>
              </p:spPr>
            </p:pic>
          </p:grpSp>
          <p:sp>
            <p:nvSpPr>
              <p:cNvPr id="40" name="Rectangle 39"/>
              <p:cNvSpPr/>
              <p:nvPr/>
            </p:nvSpPr>
            <p:spPr bwMode="auto">
              <a:xfrm>
                <a:off x="6472229" y="1587424"/>
                <a:ext cx="2320079" cy="760217"/>
              </a:xfrm>
              <a:prstGeom prst="rect">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grpSp>
        <p:grpSp>
          <p:nvGrpSpPr>
            <p:cNvPr id="32" name="Group 31"/>
            <p:cNvGrpSpPr/>
            <p:nvPr/>
          </p:nvGrpSpPr>
          <p:grpSpPr>
            <a:xfrm>
              <a:off x="6567813" y="1454001"/>
              <a:ext cx="2320079" cy="760217"/>
              <a:chOff x="6472229" y="1587424"/>
              <a:chExt cx="2320079" cy="760217"/>
            </a:xfrm>
          </p:grpSpPr>
          <p:grpSp>
            <p:nvGrpSpPr>
              <p:cNvPr id="33" name="Group 32"/>
              <p:cNvGrpSpPr/>
              <p:nvPr/>
            </p:nvGrpSpPr>
            <p:grpSpPr>
              <a:xfrm>
                <a:off x="6472229" y="1587424"/>
                <a:ext cx="2320079" cy="760217"/>
                <a:chOff x="6472229" y="1587424"/>
                <a:chExt cx="2320079" cy="760217"/>
              </a:xfrm>
            </p:grpSpPr>
            <p:sp>
              <p:nvSpPr>
                <p:cNvPr id="35" name="Rectangle 34"/>
                <p:cNvSpPr/>
                <p:nvPr/>
              </p:nvSpPr>
              <p:spPr bwMode="auto">
                <a:xfrm>
                  <a:off x="6472230" y="1587424"/>
                  <a:ext cx="2320078" cy="760217"/>
                </a:xfrm>
                <a:prstGeom prst="rect">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36" name="Content Placeholder 2">
                  <a:extLst>
                    <a:ext uri="{FF2B5EF4-FFF2-40B4-BE49-F238E27FC236}">
                      <a16:creationId xmlns:a16="http://schemas.microsoft.com/office/drawing/2014/main" id="{D3088FDE-7B22-6D0F-1DD7-83ACA3E0A796}"/>
                    </a:ext>
                  </a:extLst>
                </p:cNvPr>
                <p:cNvSpPr txBox="1">
                  <a:spLocks/>
                </p:cNvSpPr>
                <p:nvPr/>
              </p:nvSpPr>
              <p:spPr bwMode="auto">
                <a:xfrm>
                  <a:off x="6472229" y="1587424"/>
                  <a:ext cx="2320079" cy="493372"/>
                </a:xfrm>
                <a:prstGeom prst="rect">
                  <a:avLst/>
                </a:prstGeom>
                <a:solidFill>
                  <a:schemeClr val="tx1">
                    <a:lumMod val="5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buFontTx/>
                    <a:buNone/>
                  </a:pPr>
                  <a:r>
                    <a:rPr lang="en-US" sz="1500" i="1" kern="0" dirty="0"/>
                    <a:t>...T knot </a:t>
                  </a:r>
                  <a:r>
                    <a:rPr lang="en-US" sz="1500" i="1" kern="0" dirty="0" err="1"/>
                    <a:t>eko</a:t>
                  </a:r>
                  <a:r>
                    <a:rPr lang="en-US" sz="1500" i="1" kern="0" dirty="0"/>
                    <a:t> </a:t>
                  </a:r>
                  <a:r>
                    <a:rPr lang="en-US" sz="1500" i="1" kern="0" dirty="0" err="1"/>
                    <a:t>trefdss</a:t>
                  </a:r>
                  <a:r>
                    <a:rPr lang="en-US" sz="1500" i="1" kern="0" dirty="0"/>
                    <a:t> in …</a:t>
                  </a:r>
                </a:p>
              </p:txBody>
            </p:sp>
            <p:pic>
              <p:nvPicPr>
                <p:cNvPr id="37" name="Picture 36">
                  <a:extLst>
                    <a:ext uri="{FF2B5EF4-FFF2-40B4-BE49-F238E27FC236}">
                      <a16:creationId xmlns:a16="http://schemas.microsoft.com/office/drawing/2014/main" id="{827DE886-DA80-48AC-6A52-FECB148E4255}"/>
                    </a:ext>
                  </a:extLst>
                </p:cNvPr>
                <p:cNvPicPr>
                  <a:picLocks noChangeAspect="1"/>
                </p:cNvPicPr>
                <p:nvPr/>
              </p:nvPicPr>
              <p:blipFill rotWithShape="1">
                <a:blip r:embed="rId3"/>
                <a:srcRect l="9474" t="14686" r="38338" b="53679"/>
                <a:stretch/>
              </p:blipFill>
              <p:spPr>
                <a:xfrm flipH="1">
                  <a:off x="6472230" y="1967432"/>
                  <a:ext cx="2320078" cy="380209"/>
                </a:xfrm>
                <a:prstGeom prst="rect">
                  <a:avLst/>
                </a:prstGeom>
              </p:spPr>
            </p:pic>
          </p:grpSp>
          <p:sp>
            <p:nvSpPr>
              <p:cNvPr id="34" name="Rectangle 33"/>
              <p:cNvSpPr/>
              <p:nvPr/>
            </p:nvSpPr>
            <p:spPr bwMode="auto">
              <a:xfrm>
                <a:off x="6472229" y="1587424"/>
                <a:ext cx="2320079" cy="760217"/>
              </a:xfrm>
              <a:prstGeom prst="rect">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grpSp>
        <p:grpSp>
          <p:nvGrpSpPr>
            <p:cNvPr id="31" name="Group 30"/>
            <p:cNvGrpSpPr/>
            <p:nvPr/>
          </p:nvGrpSpPr>
          <p:grpSpPr>
            <a:xfrm>
              <a:off x="6472229" y="1587424"/>
              <a:ext cx="2320079" cy="760217"/>
              <a:chOff x="6472229" y="1587424"/>
              <a:chExt cx="2320079" cy="760217"/>
            </a:xfrm>
          </p:grpSpPr>
          <p:grpSp>
            <p:nvGrpSpPr>
              <p:cNvPr id="16" name="Group 15"/>
              <p:cNvGrpSpPr/>
              <p:nvPr/>
            </p:nvGrpSpPr>
            <p:grpSpPr>
              <a:xfrm>
                <a:off x="6472229" y="1587424"/>
                <a:ext cx="2320079" cy="760217"/>
                <a:chOff x="6472229" y="1587424"/>
                <a:chExt cx="2320079" cy="760217"/>
              </a:xfrm>
            </p:grpSpPr>
            <p:sp>
              <p:nvSpPr>
                <p:cNvPr id="15" name="Rectangle 14"/>
                <p:cNvSpPr/>
                <p:nvPr/>
              </p:nvSpPr>
              <p:spPr bwMode="auto">
                <a:xfrm>
                  <a:off x="6472230" y="1587424"/>
                  <a:ext cx="2320078" cy="760217"/>
                </a:xfrm>
                <a:prstGeom prst="rect">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12" name="Content Placeholder 2">
                  <a:extLst>
                    <a:ext uri="{FF2B5EF4-FFF2-40B4-BE49-F238E27FC236}">
                      <a16:creationId xmlns:a16="http://schemas.microsoft.com/office/drawing/2014/main" id="{D3088FDE-7B22-6D0F-1DD7-83ACA3E0A796}"/>
                    </a:ext>
                  </a:extLst>
                </p:cNvPr>
                <p:cNvSpPr txBox="1">
                  <a:spLocks/>
                </p:cNvSpPr>
                <p:nvPr/>
              </p:nvSpPr>
              <p:spPr bwMode="auto">
                <a:xfrm>
                  <a:off x="6472229" y="1587424"/>
                  <a:ext cx="2320079" cy="493372"/>
                </a:xfrm>
                <a:prstGeom prst="rect">
                  <a:avLst/>
                </a:prstGeom>
                <a:solidFill>
                  <a:schemeClr val="tx1">
                    <a:lumMod val="5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buFontTx/>
                    <a:buNone/>
                  </a:pPr>
                  <a:r>
                    <a:rPr lang="en-US" sz="1500" i="1" kern="0" dirty="0"/>
                    <a:t>... not like real trees in …</a:t>
                  </a:r>
                </a:p>
              </p:txBody>
            </p:sp>
            <p:pic>
              <p:nvPicPr>
                <p:cNvPr id="13" name="Picture 12">
                  <a:extLst>
                    <a:ext uri="{FF2B5EF4-FFF2-40B4-BE49-F238E27FC236}">
                      <a16:creationId xmlns:a16="http://schemas.microsoft.com/office/drawing/2014/main" id="{827DE886-DA80-48AC-6A52-FECB148E4255}"/>
                    </a:ext>
                  </a:extLst>
                </p:cNvPr>
                <p:cNvPicPr>
                  <a:picLocks noChangeAspect="1"/>
                </p:cNvPicPr>
                <p:nvPr/>
              </p:nvPicPr>
              <p:blipFill rotWithShape="1">
                <a:blip r:embed="rId3"/>
                <a:srcRect l="9474" t="14686" r="38338" b="53679"/>
                <a:stretch/>
              </p:blipFill>
              <p:spPr>
                <a:xfrm flipH="1">
                  <a:off x="6472230" y="1967432"/>
                  <a:ext cx="2320078" cy="380209"/>
                </a:xfrm>
                <a:prstGeom prst="rect">
                  <a:avLst/>
                </a:prstGeom>
              </p:spPr>
            </p:pic>
          </p:grpSp>
          <p:sp>
            <p:nvSpPr>
              <p:cNvPr id="30" name="Rectangle 29"/>
              <p:cNvSpPr/>
              <p:nvPr/>
            </p:nvSpPr>
            <p:spPr bwMode="auto">
              <a:xfrm>
                <a:off x="6472229" y="1587424"/>
                <a:ext cx="2320079" cy="760217"/>
              </a:xfrm>
              <a:prstGeom prst="rect">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grpSp>
        <p:sp>
          <p:nvSpPr>
            <p:cNvPr id="47" name="TextBox 46"/>
            <p:cNvSpPr txBox="1"/>
            <p:nvPr/>
          </p:nvSpPr>
          <p:spPr>
            <a:xfrm>
              <a:off x="5295208" y="1781113"/>
              <a:ext cx="941283" cy="369332"/>
            </a:xfrm>
            <a:prstGeom prst="rect">
              <a:avLst/>
            </a:prstGeom>
            <a:noFill/>
          </p:spPr>
          <p:txBody>
            <a:bodyPr wrap="none" rtlCol="0">
              <a:spAutoFit/>
            </a:bodyPr>
            <a:lstStyle/>
            <a:p>
              <a:r>
                <a:rPr lang="en-US" dirty="0"/>
                <a:t>training</a:t>
              </a:r>
            </a:p>
          </p:txBody>
        </p:sp>
        <p:sp>
          <p:nvSpPr>
            <p:cNvPr id="54" name="Down Arrow 53"/>
            <p:cNvSpPr/>
            <p:nvPr/>
          </p:nvSpPr>
          <p:spPr bwMode="auto">
            <a:xfrm rot="3764268">
              <a:off x="5765698" y="1815043"/>
              <a:ext cx="355186" cy="1027023"/>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grpSp>
      <p:grpSp>
        <p:nvGrpSpPr>
          <p:cNvPr id="23" name="Group 22">
            <a:extLst>
              <a:ext uri="{FF2B5EF4-FFF2-40B4-BE49-F238E27FC236}">
                <a16:creationId xmlns:a16="http://schemas.microsoft.com/office/drawing/2014/main" id="{59B61BD7-FE61-52BC-CF38-0560A4CBE142}"/>
              </a:ext>
            </a:extLst>
          </p:cNvPr>
          <p:cNvGrpSpPr/>
          <p:nvPr/>
        </p:nvGrpSpPr>
        <p:grpSpPr>
          <a:xfrm>
            <a:off x="5443049" y="3097813"/>
            <a:ext cx="3253675" cy="2464600"/>
            <a:chOff x="5443049" y="3097813"/>
            <a:chExt cx="3253675" cy="2464600"/>
          </a:xfrm>
        </p:grpSpPr>
        <p:pic>
          <p:nvPicPr>
            <p:cNvPr id="49" name="Picture 48">
              <a:extLst>
                <a:ext uri="{FF2B5EF4-FFF2-40B4-BE49-F238E27FC236}">
                  <a16:creationId xmlns:a16="http://schemas.microsoft.com/office/drawing/2014/main" id="{827DE886-DA80-48AC-6A52-FECB148E4255}"/>
                </a:ext>
              </a:extLst>
            </p:cNvPr>
            <p:cNvPicPr>
              <a:picLocks noChangeAspect="1"/>
            </p:cNvPicPr>
            <p:nvPr/>
          </p:nvPicPr>
          <p:blipFill rotWithShape="1">
            <a:blip r:embed="rId3"/>
            <a:srcRect l="9474" t="14686" r="38338" b="53679"/>
            <a:stretch/>
          </p:blipFill>
          <p:spPr>
            <a:xfrm>
              <a:off x="6376646" y="3653996"/>
              <a:ext cx="2320078" cy="380209"/>
            </a:xfrm>
            <a:prstGeom prst="rect">
              <a:avLst/>
            </a:prstGeom>
          </p:spPr>
        </p:pic>
        <p:sp>
          <p:nvSpPr>
            <p:cNvPr id="50" name="Content Placeholder 2">
              <a:extLst>
                <a:ext uri="{FF2B5EF4-FFF2-40B4-BE49-F238E27FC236}">
                  <a16:creationId xmlns:a16="http://schemas.microsoft.com/office/drawing/2014/main" id="{D3088FDE-7B22-6D0F-1DD7-83ACA3E0A796}"/>
                </a:ext>
              </a:extLst>
            </p:cNvPr>
            <p:cNvSpPr txBox="1">
              <a:spLocks/>
            </p:cNvSpPr>
            <p:nvPr/>
          </p:nvSpPr>
          <p:spPr bwMode="auto">
            <a:xfrm>
              <a:off x="6376645" y="3287545"/>
              <a:ext cx="2320079" cy="366451"/>
            </a:xfrm>
            <a:prstGeom prst="rect">
              <a:avLst/>
            </a:prstGeom>
            <a:solidFill>
              <a:schemeClr val="tx1">
                <a:lumMod val="5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buFontTx/>
                <a:buNone/>
              </a:pPr>
              <a:r>
                <a:rPr lang="en-US" sz="1500" i="1" kern="0" dirty="0"/>
                <a:t>… geraniums only in …</a:t>
              </a:r>
            </a:p>
          </p:txBody>
        </p:sp>
        <p:cxnSp>
          <p:nvCxnSpPr>
            <p:cNvPr id="53" name="Straight Arrow Connector 52"/>
            <p:cNvCxnSpPr/>
            <p:nvPr/>
          </p:nvCxnSpPr>
          <p:spPr bwMode="auto">
            <a:xfrm flipH="1" flipV="1">
              <a:off x="5448496" y="3097813"/>
              <a:ext cx="928149" cy="474715"/>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pic>
          <p:nvPicPr>
            <p:cNvPr id="56" name="Picture 55">
              <a:extLst>
                <a:ext uri="{FF2B5EF4-FFF2-40B4-BE49-F238E27FC236}">
                  <a16:creationId xmlns:a16="http://schemas.microsoft.com/office/drawing/2014/main" id="{827DE886-DA80-48AC-6A52-FECB148E4255}"/>
                </a:ext>
              </a:extLst>
            </p:cNvPr>
            <p:cNvPicPr>
              <a:picLocks noChangeAspect="1"/>
            </p:cNvPicPr>
            <p:nvPr/>
          </p:nvPicPr>
          <p:blipFill rotWithShape="1">
            <a:blip r:embed="rId3"/>
            <a:srcRect l="9474" t="14686" r="48661" b="53679"/>
            <a:stretch/>
          </p:blipFill>
          <p:spPr>
            <a:xfrm flipH="1">
              <a:off x="6315688" y="5188412"/>
              <a:ext cx="2322834" cy="374001"/>
            </a:xfrm>
            <a:prstGeom prst="rect">
              <a:avLst/>
            </a:prstGeom>
          </p:spPr>
        </p:pic>
        <p:cxnSp>
          <p:nvCxnSpPr>
            <p:cNvPr id="57" name="Straight Arrow Connector 56"/>
            <p:cNvCxnSpPr/>
            <p:nvPr/>
          </p:nvCxnSpPr>
          <p:spPr bwMode="auto">
            <a:xfrm>
              <a:off x="5443049" y="3745373"/>
              <a:ext cx="872638" cy="144303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grpSp>
        <p:nvGrpSpPr>
          <p:cNvPr id="24" name="Group 23">
            <a:extLst>
              <a:ext uri="{FF2B5EF4-FFF2-40B4-BE49-F238E27FC236}">
                <a16:creationId xmlns:a16="http://schemas.microsoft.com/office/drawing/2014/main" id="{EB7D1556-87C0-79A6-9652-FC131F54BE61}"/>
              </a:ext>
            </a:extLst>
          </p:cNvPr>
          <p:cNvGrpSpPr/>
          <p:nvPr/>
        </p:nvGrpSpPr>
        <p:grpSpPr>
          <a:xfrm>
            <a:off x="5909310" y="2480310"/>
            <a:ext cx="2130969" cy="2708102"/>
            <a:chOff x="5909310" y="2480310"/>
            <a:chExt cx="2130969" cy="2708102"/>
          </a:xfrm>
        </p:grpSpPr>
        <p:cxnSp>
          <p:nvCxnSpPr>
            <p:cNvPr id="62" name="Straight Arrow Connector 61"/>
            <p:cNvCxnSpPr/>
            <p:nvPr/>
          </p:nvCxnSpPr>
          <p:spPr bwMode="auto">
            <a:xfrm flipH="1">
              <a:off x="7474054" y="4034205"/>
              <a:ext cx="1" cy="366451"/>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64" name="Straight Arrow Connector 63"/>
            <p:cNvCxnSpPr>
              <a:stCxn id="56" idx="0"/>
            </p:cNvCxnSpPr>
            <p:nvPr/>
          </p:nvCxnSpPr>
          <p:spPr bwMode="auto">
            <a:xfrm flipH="1" flipV="1">
              <a:off x="7477104" y="4797355"/>
              <a:ext cx="1" cy="391057"/>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nvGrpSpPr>
            <p:cNvPr id="22" name="Group 21">
              <a:extLst>
                <a:ext uri="{FF2B5EF4-FFF2-40B4-BE49-F238E27FC236}">
                  <a16:creationId xmlns:a16="http://schemas.microsoft.com/office/drawing/2014/main" id="{BB5154E7-F496-BC9D-BC5C-1B9178B9967E}"/>
                </a:ext>
              </a:extLst>
            </p:cNvPr>
            <p:cNvGrpSpPr/>
            <p:nvPr/>
          </p:nvGrpSpPr>
          <p:grpSpPr>
            <a:xfrm>
              <a:off x="5909310" y="2480310"/>
              <a:ext cx="2130969" cy="2317045"/>
              <a:chOff x="5909310" y="2480310"/>
              <a:chExt cx="2130969" cy="2317045"/>
            </a:xfrm>
          </p:grpSpPr>
          <p:sp>
            <p:nvSpPr>
              <p:cNvPr id="52" name="Rectangle 51"/>
              <p:cNvSpPr/>
              <p:nvPr/>
            </p:nvSpPr>
            <p:spPr bwMode="auto">
              <a:xfrm>
                <a:off x="6907828" y="4390445"/>
                <a:ext cx="1132451" cy="40691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900" dirty="0"/>
                  <a:t>c</a:t>
                </a:r>
                <a:r>
                  <a:rPr kumimoji="1" lang="en-US" sz="1900" b="0" i="0" u="none" strike="noStrike" cap="none" normalizeH="0" baseline="0">
                    <a:ln>
                      <a:noFill/>
                    </a:ln>
                    <a:solidFill>
                      <a:schemeClr val="tx1"/>
                    </a:solidFill>
                    <a:effectLst/>
                  </a:rPr>
                  <a:t>ompare </a:t>
                </a:r>
                <a:endParaRPr kumimoji="1" lang="en-US" sz="1900" b="0" i="0" u="none" strike="noStrike" cap="none" normalizeH="0" baseline="0" dirty="0">
                  <a:ln>
                    <a:noFill/>
                  </a:ln>
                  <a:solidFill>
                    <a:schemeClr val="tx1"/>
                  </a:solidFill>
                  <a:effectLst/>
                </a:endParaRPr>
              </a:p>
            </p:txBody>
          </p:sp>
          <p:grpSp>
            <p:nvGrpSpPr>
              <p:cNvPr id="19" name="Group 18">
                <a:extLst>
                  <a:ext uri="{FF2B5EF4-FFF2-40B4-BE49-F238E27FC236}">
                    <a16:creationId xmlns:a16="http://schemas.microsoft.com/office/drawing/2014/main" id="{1F3EBD5B-E448-FC40-C484-250CC9BFA923}"/>
                  </a:ext>
                </a:extLst>
              </p:cNvPr>
              <p:cNvGrpSpPr/>
              <p:nvPr/>
            </p:nvGrpSpPr>
            <p:grpSpPr>
              <a:xfrm>
                <a:off x="5909310" y="2480310"/>
                <a:ext cx="998518" cy="2113590"/>
                <a:chOff x="5909310" y="2480310"/>
                <a:chExt cx="998518" cy="2113590"/>
              </a:xfrm>
            </p:grpSpPr>
            <p:cxnSp>
              <p:nvCxnSpPr>
                <p:cNvPr id="9" name="Straight Arrow Connector 8">
                  <a:extLst>
                    <a:ext uri="{FF2B5EF4-FFF2-40B4-BE49-F238E27FC236}">
                      <a16:creationId xmlns:a16="http://schemas.microsoft.com/office/drawing/2014/main" id="{C8F31302-7A25-572F-9471-971E0C89FBEA}"/>
                    </a:ext>
                  </a:extLst>
                </p:cNvPr>
                <p:cNvCxnSpPr/>
                <p:nvPr/>
              </p:nvCxnSpPr>
              <p:spPr bwMode="auto">
                <a:xfrm flipV="1">
                  <a:off x="5909310" y="2480310"/>
                  <a:ext cx="0" cy="1553895"/>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8" name="Straight Connector 17">
                  <a:extLst>
                    <a:ext uri="{FF2B5EF4-FFF2-40B4-BE49-F238E27FC236}">
                      <a16:creationId xmlns:a16="http://schemas.microsoft.com/office/drawing/2014/main" id="{0DDEA687-AF5A-E528-4AF5-B7E887C1B52E}"/>
                    </a:ext>
                  </a:extLst>
                </p:cNvPr>
                <p:cNvCxnSpPr>
                  <a:stCxn id="52" idx="1"/>
                </p:cNvCxnSpPr>
                <p:nvPr/>
              </p:nvCxnSpPr>
              <p:spPr bwMode="auto">
                <a:xfrm flipH="1" flipV="1">
                  <a:off x="5909310" y="4034205"/>
                  <a:ext cx="998518" cy="559695"/>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grpSp>
      </p:grpSp>
      <p:pic>
        <p:nvPicPr>
          <p:cNvPr id="48" name="Picture 47">
            <a:extLst>
              <a:ext uri="{FF2B5EF4-FFF2-40B4-BE49-F238E27FC236}">
                <a16:creationId xmlns:a16="http://schemas.microsoft.com/office/drawing/2014/main" id="{63A8DAFB-CA3E-546B-2DD3-F317A2C45AEE}"/>
              </a:ext>
            </a:extLst>
          </p:cNvPr>
          <p:cNvPicPr>
            <a:picLocks noChangeAspect="1"/>
          </p:cNvPicPr>
          <p:nvPr/>
        </p:nvPicPr>
        <p:blipFill rotWithShape="1">
          <a:blip r:embed="rId4"/>
          <a:srcRect l="9366" t="47941" r="8861" b="15785"/>
          <a:stretch/>
        </p:blipFill>
        <p:spPr>
          <a:xfrm>
            <a:off x="487344" y="4247586"/>
            <a:ext cx="3691106" cy="490948"/>
          </a:xfrm>
          <a:prstGeom prst="rect">
            <a:avLst/>
          </a:prstGeom>
        </p:spPr>
      </p:pic>
    </p:spTree>
    <p:extLst>
      <p:ext uri="{BB962C8B-B14F-4D97-AF65-F5344CB8AC3E}">
        <p14:creationId xmlns:p14="http://schemas.microsoft.com/office/powerpoint/2010/main" val="369842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157 0.06967 L 0.00348 0.24953 " pathEditMode="relative" rAng="0" ptsTypes="AA">
                                      <p:cBhvr>
                                        <p:cTn id="6" dur="2000" fill="hold"/>
                                        <p:tgtEl>
                                          <p:spTgt spid="5"/>
                                        </p:tgtEl>
                                        <p:attrNameLst>
                                          <p:attrName>ppt_x</p:attrName>
                                          <p:attrName>ppt_y</p:attrName>
                                        </p:attrNameLst>
                                      </p:cBhvr>
                                      <p:rCtr x="87" y="8981"/>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289377" y="1392069"/>
            <a:ext cx="3967578" cy="452099"/>
          </a:xfrm>
          <a:prstGeom prst="rect">
            <a:avLst/>
          </a:prstGeom>
          <a:solidFill>
            <a:schemeClr val="tx1">
              <a:lumMod val="5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p>
            <a:pPr>
              <a:spcBef>
                <a:spcPct val="20000"/>
              </a:spcBef>
              <a:buClr>
                <a:schemeClr val="tx2"/>
              </a:buClr>
            </a:pPr>
            <a:endParaRPr lang="en-US" sz="1500" i="1" kern="0">
              <a:latin typeface="+mn-lt"/>
              <a:ea typeface="+mn-ea"/>
            </a:endParaRPr>
          </a:p>
        </p:txBody>
      </p:sp>
      <p:sp>
        <p:nvSpPr>
          <p:cNvPr id="2" name="Title 1">
            <a:extLst>
              <a:ext uri="{FF2B5EF4-FFF2-40B4-BE49-F238E27FC236}">
                <a16:creationId xmlns:a16="http://schemas.microsoft.com/office/drawing/2014/main" id="{10641AB3-F9A1-EBC2-E2D8-1D87E47A358D}"/>
              </a:ext>
            </a:extLst>
          </p:cNvPr>
          <p:cNvSpPr>
            <a:spLocks noGrp="1"/>
          </p:cNvSpPr>
          <p:nvPr>
            <p:ph type="title"/>
          </p:nvPr>
        </p:nvSpPr>
        <p:spPr>
          <a:xfrm>
            <a:off x="487344" y="80252"/>
            <a:ext cx="5314101" cy="1143000"/>
          </a:xfrm>
        </p:spPr>
        <p:txBody>
          <a:bodyPr/>
          <a:lstStyle/>
          <a:p>
            <a:pPr algn="l"/>
            <a:r>
              <a:rPr lang="en-US" sz="4000" dirty="0"/>
              <a:t>End-to-end Modeling</a:t>
            </a:r>
          </a:p>
        </p:txBody>
      </p:sp>
      <p:sp>
        <p:nvSpPr>
          <p:cNvPr id="4" name="Content Placeholder 2">
            <a:extLst>
              <a:ext uri="{FF2B5EF4-FFF2-40B4-BE49-F238E27FC236}">
                <a16:creationId xmlns:a16="http://schemas.microsoft.com/office/drawing/2014/main" id="{D3088FDE-7B22-6D0F-1DD7-83ACA3E0A796}"/>
              </a:ext>
            </a:extLst>
          </p:cNvPr>
          <p:cNvSpPr txBox="1">
            <a:spLocks/>
          </p:cNvSpPr>
          <p:nvPr/>
        </p:nvSpPr>
        <p:spPr bwMode="auto">
          <a:xfrm>
            <a:off x="342171" y="1404835"/>
            <a:ext cx="4621715" cy="4933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buFontTx/>
              <a:buNone/>
            </a:pPr>
            <a:r>
              <a:rPr lang="en-US" sz="1800" i="1" kern="0" dirty="0"/>
              <a:t>… talking with Tatsuya Kawahara …</a:t>
            </a:r>
          </a:p>
        </p:txBody>
      </p:sp>
      <p:pic>
        <p:nvPicPr>
          <p:cNvPr id="5" name="Picture 4">
            <a:extLst>
              <a:ext uri="{FF2B5EF4-FFF2-40B4-BE49-F238E27FC236}">
                <a16:creationId xmlns:a16="http://schemas.microsoft.com/office/drawing/2014/main" id="{827DE886-DA80-48AC-6A52-FECB148E4255}"/>
              </a:ext>
            </a:extLst>
          </p:cNvPr>
          <p:cNvPicPr>
            <a:picLocks noChangeAspect="1"/>
          </p:cNvPicPr>
          <p:nvPr/>
        </p:nvPicPr>
        <p:blipFill rotWithShape="1">
          <a:blip r:embed="rId3"/>
          <a:srcRect l="9474" t="14686" r="7895" b="53679"/>
          <a:stretch/>
        </p:blipFill>
        <p:spPr>
          <a:xfrm>
            <a:off x="498361" y="5959850"/>
            <a:ext cx="3691106" cy="505470"/>
          </a:xfrm>
          <a:prstGeom prst="rect">
            <a:avLst/>
          </a:prstGeom>
        </p:spPr>
      </p:pic>
      <p:sp>
        <p:nvSpPr>
          <p:cNvPr id="8" name="Bevel 7"/>
          <p:cNvSpPr/>
          <p:nvPr/>
        </p:nvSpPr>
        <p:spPr bwMode="auto">
          <a:xfrm>
            <a:off x="2652763" y="2385219"/>
            <a:ext cx="2795733" cy="1347388"/>
          </a:xfrm>
          <a:prstGeom prst="bevel">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2200" dirty="0"/>
          </a:p>
          <a:p>
            <a:pPr marL="0" marR="0" indent="0" algn="ctr"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a:ln>
                  <a:noFill/>
                </a:ln>
                <a:solidFill>
                  <a:schemeClr val="tx1"/>
                </a:solidFill>
                <a:effectLst/>
                <a:latin typeface="Arial" charset="0"/>
                <a:ea typeface="ＭＳ Ｐゴシック" pitchFamily="50" charset="-128"/>
              </a:rPr>
              <a:t>Deep </a:t>
            </a:r>
            <a:r>
              <a:rPr kumimoji="1" lang="en-US" sz="1800" b="0" i="0" u="none" strike="noStrike" cap="none" normalizeH="0" baseline="0" dirty="0">
                <a:ln>
                  <a:noFill/>
                </a:ln>
                <a:solidFill>
                  <a:schemeClr val="tx1"/>
                </a:solidFill>
                <a:effectLst/>
                <a:latin typeface="Arial" charset="0"/>
                <a:ea typeface="ＭＳ Ｐゴシック" pitchFamily="50" charset="-128"/>
              </a:rPr>
              <a:t>Model </a:t>
            </a:r>
          </a:p>
        </p:txBody>
      </p:sp>
      <p:cxnSp>
        <p:nvCxnSpPr>
          <p:cNvPr id="10" name="Straight Arrow Connector 9"/>
          <p:cNvCxnSpPr>
            <a:stCxn id="4" idx="2"/>
          </p:cNvCxnSpPr>
          <p:nvPr/>
        </p:nvCxnSpPr>
        <p:spPr bwMode="auto">
          <a:xfrm>
            <a:off x="2653029" y="1898207"/>
            <a:ext cx="431815" cy="449434"/>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1" name="Straight Arrow Connector 10"/>
          <p:cNvCxnSpPr/>
          <p:nvPr/>
        </p:nvCxnSpPr>
        <p:spPr bwMode="auto">
          <a:xfrm flipH="1">
            <a:off x="2653029" y="3745373"/>
            <a:ext cx="431815" cy="449434"/>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nvGrpSpPr>
          <p:cNvPr id="20" name="Group 19">
            <a:extLst>
              <a:ext uri="{FF2B5EF4-FFF2-40B4-BE49-F238E27FC236}">
                <a16:creationId xmlns:a16="http://schemas.microsoft.com/office/drawing/2014/main" id="{34107244-524A-45EA-526D-28F68FE6BA49}"/>
              </a:ext>
            </a:extLst>
          </p:cNvPr>
          <p:cNvGrpSpPr/>
          <p:nvPr/>
        </p:nvGrpSpPr>
        <p:grpSpPr>
          <a:xfrm>
            <a:off x="5295208" y="1320578"/>
            <a:ext cx="3688268" cy="1185570"/>
            <a:chOff x="5295208" y="1320578"/>
            <a:chExt cx="3688268" cy="1185570"/>
          </a:xfrm>
        </p:grpSpPr>
        <p:grpSp>
          <p:nvGrpSpPr>
            <p:cNvPr id="38" name="Group 37"/>
            <p:cNvGrpSpPr/>
            <p:nvPr/>
          </p:nvGrpSpPr>
          <p:grpSpPr>
            <a:xfrm>
              <a:off x="6663397" y="1320578"/>
              <a:ext cx="2320079" cy="760217"/>
              <a:chOff x="6472229" y="1587424"/>
              <a:chExt cx="2320079" cy="760217"/>
            </a:xfrm>
          </p:grpSpPr>
          <p:grpSp>
            <p:nvGrpSpPr>
              <p:cNvPr id="39" name="Group 38"/>
              <p:cNvGrpSpPr/>
              <p:nvPr/>
            </p:nvGrpSpPr>
            <p:grpSpPr>
              <a:xfrm>
                <a:off x="6472229" y="1587424"/>
                <a:ext cx="2320079" cy="760217"/>
                <a:chOff x="6472229" y="1587424"/>
                <a:chExt cx="2320079" cy="760217"/>
              </a:xfrm>
            </p:grpSpPr>
            <p:sp>
              <p:nvSpPr>
                <p:cNvPr id="41" name="Rectangle 40"/>
                <p:cNvSpPr/>
                <p:nvPr/>
              </p:nvSpPr>
              <p:spPr bwMode="auto">
                <a:xfrm>
                  <a:off x="6472230" y="1587424"/>
                  <a:ext cx="2320078" cy="760217"/>
                </a:xfrm>
                <a:prstGeom prst="rect">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42" name="Content Placeholder 2">
                  <a:extLst>
                    <a:ext uri="{FF2B5EF4-FFF2-40B4-BE49-F238E27FC236}">
                      <a16:creationId xmlns:a16="http://schemas.microsoft.com/office/drawing/2014/main" id="{D3088FDE-7B22-6D0F-1DD7-83ACA3E0A796}"/>
                    </a:ext>
                  </a:extLst>
                </p:cNvPr>
                <p:cNvSpPr txBox="1">
                  <a:spLocks/>
                </p:cNvSpPr>
                <p:nvPr/>
              </p:nvSpPr>
              <p:spPr bwMode="auto">
                <a:xfrm>
                  <a:off x="6472229" y="1587424"/>
                  <a:ext cx="2320079" cy="493372"/>
                </a:xfrm>
                <a:prstGeom prst="rect">
                  <a:avLst/>
                </a:prstGeom>
                <a:solidFill>
                  <a:schemeClr val="tx1">
                    <a:lumMod val="5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buFontTx/>
                    <a:buNone/>
                  </a:pPr>
                  <a:r>
                    <a:rPr lang="en-US" sz="1500" i="1" kern="0" dirty="0"/>
                    <a:t>t    .W.     </a:t>
                  </a:r>
                  <a:r>
                    <a:rPr lang="en-US" sz="1500" i="1" kern="0" dirty="0" err="1"/>
                    <a:t>Qk</a:t>
                  </a:r>
                  <a:r>
                    <a:rPr lang="en-US" sz="1500" i="1" kern="0" dirty="0"/>
                    <a:t>  .</a:t>
                  </a:r>
                  <a:r>
                    <a:rPr lang="en-US" sz="1500" i="1" kern="0" dirty="0" err="1"/>
                    <a:t>tt</a:t>
                  </a:r>
                  <a:r>
                    <a:rPr lang="en-US" sz="1500" i="1" kern="0" dirty="0"/>
                    <a:t> </a:t>
                  </a:r>
                  <a:r>
                    <a:rPr lang="en-US" sz="1500" i="1" kern="0" dirty="0" err="1"/>
                    <a:t>erbNdlke</a:t>
                  </a:r>
                  <a:r>
                    <a:rPr lang="en-US" sz="1500" i="1" kern="0" dirty="0"/>
                    <a:t> real trees in …</a:t>
                  </a:r>
                </a:p>
              </p:txBody>
            </p:sp>
            <p:pic>
              <p:nvPicPr>
                <p:cNvPr id="43" name="Picture 42">
                  <a:extLst>
                    <a:ext uri="{FF2B5EF4-FFF2-40B4-BE49-F238E27FC236}">
                      <a16:creationId xmlns:a16="http://schemas.microsoft.com/office/drawing/2014/main" id="{827DE886-DA80-48AC-6A52-FECB148E4255}"/>
                    </a:ext>
                  </a:extLst>
                </p:cNvPr>
                <p:cNvPicPr>
                  <a:picLocks noChangeAspect="1"/>
                </p:cNvPicPr>
                <p:nvPr/>
              </p:nvPicPr>
              <p:blipFill rotWithShape="1">
                <a:blip r:embed="rId3"/>
                <a:srcRect l="9474" t="14686" r="38338" b="53679"/>
                <a:stretch/>
              </p:blipFill>
              <p:spPr>
                <a:xfrm flipH="1">
                  <a:off x="6472230" y="1967432"/>
                  <a:ext cx="2320078" cy="380209"/>
                </a:xfrm>
                <a:prstGeom prst="rect">
                  <a:avLst/>
                </a:prstGeom>
              </p:spPr>
            </p:pic>
          </p:grpSp>
          <p:sp>
            <p:nvSpPr>
              <p:cNvPr id="40" name="Rectangle 39"/>
              <p:cNvSpPr/>
              <p:nvPr/>
            </p:nvSpPr>
            <p:spPr bwMode="auto">
              <a:xfrm>
                <a:off x="6472229" y="1587424"/>
                <a:ext cx="2320079" cy="760217"/>
              </a:xfrm>
              <a:prstGeom prst="rect">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grpSp>
        <p:grpSp>
          <p:nvGrpSpPr>
            <p:cNvPr id="32" name="Group 31"/>
            <p:cNvGrpSpPr/>
            <p:nvPr/>
          </p:nvGrpSpPr>
          <p:grpSpPr>
            <a:xfrm>
              <a:off x="6567813" y="1454001"/>
              <a:ext cx="2320079" cy="760217"/>
              <a:chOff x="6472229" y="1587424"/>
              <a:chExt cx="2320079" cy="760217"/>
            </a:xfrm>
          </p:grpSpPr>
          <p:grpSp>
            <p:nvGrpSpPr>
              <p:cNvPr id="33" name="Group 32"/>
              <p:cNvGrpSpPr/>
              <p:nvPr/>
            </p:nvGrpSpPr>
            <p:grpSpPr>
              <a:xfrm>
                <a:off x="6472229" y="1587424"/>
                <a:ext cx="2320079" cy="760217"/>
                <a:chOff x="6472229" y="1587424"/>
                <a:chExt cx="2320079" cy="760217"/>
              </a:xfrm>
            </p:grpSpPr>
            <p:sp>
              <p:nvSpPr>
                <p:cNvPr id="35" name="Rectangle 34"/>
                <p:cNvSpPr/>
                <p:nvPr/>
              </p:nvSpPr>
              <p:spPr bwMode="auto">
                <a:xfrm>
                  <a:off x="6472230" y="1587424"/>
                  <a:ext cx="2320078" cy="760217"/>
                </a:xfrm>
                <a:prstGeom prst="rect">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36" name="Content Placeholder 2">
                  <a:extLst>
                    <a:ext uri="{FF2B5EF4-FFF2-40B4-BE49-F238E27FC236}">
                      <a16:creationId xmlns:a16="http://schemas.microsoft.com/office/drawing/2014/main" id="{D3088FDE-7B22-6D0F-1DD7-83ACA3E0A796}"/>
                    </a:ext>
                  </a:extLst>
                </p:cNvPr>
                <p:cNvSpPr txBox="1">
                  <a:spLocks/>
                </p:cNvSpPr>
                <p:nvPr/>
              </p:nvSpPr>
              <p:spPr bwMode="auto">
                <a:xfrm>
                  <a:off x="6472229" y="1587424"/>
                  <a:ext cx="2320079" cy="493372"/>
                </a:xfrm>
                <a:prstGeom prst="rect">
                  <a:avLst/>
                </a:prstGeom>
                <a:solidFill>
                  <a:schemeClr val="tx1">
                    <a:lumMod val="5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buFontTx/>
                    <a:buNone/>
                  </a:pPr>
                  <a:r>
                    <a:rPr lang="en-US" sz="1500" i="1" kern="0" dirty="0"/>
                    <a:t>...T knot </a:t>
                  </a:r>
                  <a:r>
                    <a:rPr lang="en-US" sz="1500" i="1" kern="0" dirty="0" err="1"/>
                    <a:t>eko</a:t>
                  </a:r>
                  <a:r>
                    <a:rPr lang="en-US" sz="1500" i="1" kern="0" dirty="0"/>
                    <a:t> </a:t>
                  </a:r>
                  <a:r>
                    <a:rPr lang="en-US" sz="1500" i="1" kern="0" dirty="0" err="1"/>
                    <a:t>trefdss</a:t>
                  </a:r>
                  <a:r>
                    <a:rPr lang="en-US" sz="1500" i="1" kern="0" dirty="0"/>
                    <a:t> in …</a:t>
                  </a:r>
                </a:p>
              </p:txBody>
            </p:sp>
            <p:pic>
              <p:nvPicPr>
                <p:cNvPr id="37" name="Picture 36">
                  <a:extLst>
                    <a:ext uri="{FF2B5EF4-FFF2-40B4-BE49-F238E27FC236}">
                      <a16:creationId xmlns:a16="http://schemas.microsoft.com/office/drawing/2014/main" id="{827DE886-DA80-48AC-6A52-FECB148E4255}"/>
                    </a:ext>
                  </a:extLst>
                </p:cNvPr>
                <p:cNvPicPr>
                  <a:picLocks noChangeAspect="1"/>
                </p:cNvPicPr>
                <p:nvPr/>
              </p:nvPicPr>
              <p:blipFill rotWithShape="1">
                <a:blip r:embed="rId3"/>
                <a:srcRect l="9474" t="14686" r="38338" b="53679"/>
                <a:stretch/>
              </p:blipFill>
              <p:spPr>
                <a:xfrm flipH="1">
                  <a:off x="6472230" y="1967432"/>
                  <a:ext cx="2320078" cy="380209"/>
                </a:xfrm>
                <a:prstGeom prst="rect">
                  <a:avLst/>
                </a:prstGeom>
              </p:spPr>
            </p:pic>
          </p:grpSp>
          <p:sp>
            <p:nvSpPr>
              <p:cNvPr id="34" name="Rectangle 33"/>
              <p:cNvSpPr/>
              <p:nvPr/>
            </p:nvSpPr>
            <p:spPr bwMode="auto">
              <a:xfrm>
                <a:off x="6472229" y="1587424"/>
                <a:ext cx="2320079" cy="760217"/>
              </a:xfrm>
              <a:prstGeom prst="rect">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grpSp>
        <p:grpSp>
          <p:nvGrpSpPr>
            <p:cNvPr id="31" name="Group 30"/>
            <p:cNvGrpSpPr/>
            <p:nvPr/>
          </p:nvGrpSpPr>
          <p:grpSpPr>
            <a:xfrm>
              <a:off x="6472229" y="1587424"/>
              <a:ext cx="2320079" cy="760217"/>
              <a:chOff x="6472229" y="1587424"/>
              <a:chExt cx="2320079" cy="760217"/>
            </a:xfrm>
          </p:grpSpPr>
          <p:grpSp>
            <p:nvGrpSpPr>
              <p:cNvPr id="16" name="Group 15"/>
              <p:cNvGrpSpPr/>
              <p:nvPr/>
            </p:nvGrpSpPr>
            <p:grpSpPr>
              <a:xfrm>
                <a:off x="6472229" y="1587424"/>
                <a:ext cx="2320079" cy="760217"/>
                <a:chOff x="6472229" y="1587424"/>
                <a:chExt cx="2320079" cy="760217"/>
              </a:xfrm>
            </p:grpSpPr>
            <p:sp>
              <p:nvSpPr>
                <p:cNvPr id="15" name="Rectangle 14"/>
                <p:cNvSpPr/>
                <p:nvPr/>
              </p:nvSpPr>
              <p:spPr bwMode="auto">
                <a:xfrm>
                  <a:off x="6472230" y="1587424"/>
                  <a:ext cx="2320078" cy="760217"/>
                </a:xfrm>
                <a:prstGeom prst="rect">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12" name="Content Placeholder 2">
                  <a:extLst>
                    <a:ext uri="{FF2B5EF4-FFF2-40B4-BE49-F238E27FC236}">
                      <a16:creationId xmlns:a16="http://schemas.microsoft.com/office/drawing/2014/main" id="{D3088FDE-7B22-6D0F-1DD7-83ACA3E0A796}"/>
                    </a:ext>
                  </a:extLst>
                </p:cNvPr>
                <p:cNvSpPr txBox="1">
                  <a:spLocks/>
                </p:cNvSpPr>
                <p:nvPr/>
              </p:nvSpPr>
              <p:spPr bwMode="auto">
                <a:xfrm>
                  <a:off x="6472229" y="1587424"/>
                  <a:ext cx="2320079" cy="493372"/>
                </a:xfrm>
                <a:prstGeom prst="rect">
                  <a:avLst/>
                </a:prstGeom>
                <a:solidFill>
                  <a:schemeClr val="tx1">
                    <a:lumMod val="5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buFontTx/>
                    <a:buNone/>
                  </a:pPr>
                  <a:r>
                    <a:rPr lang="en-US" sz="1500" i="1" kern="0" dirty="0"/>
                    <a:t>... not like real trees in …</a:t>
                  </a:r>
                </a:p>
              </p:txBody>
            </p:sp>
            <p:pic>
              <p:nvPicPr>
                <p:cNvPr id="13" name="Picture 12">
                  <a:extLst>
                    <a:ext uri="{FF2B5EF4-FFF2-40B4-BE49-F238E27FC236}">
                      <a16:creationId xmlns:a16="http://schemas.microsoft.com/office/drawing/2014/main" id="{827DE886-DA80-48AC-6A52-FECB148E4255}"/>
                    </a:ext>
                  </a:extLst>
                </p:cNvPr>
                <p:cNvPicPr>
                  <a:picLocks noChangeAspect="1"/>
                </p:cNvPicPr>
                <p:nvPr/>
              </p:nvPicPr>
              <p:blipFill rotWithShape="1">
                <a:blip r:embed="rId3"/>
                <a:srcRect l="9474" t="14686" r="38338" b="53679"/>
                <a:stretch/>
              </p:blipFill>
              <p:spPr>
                <a:xfrm flipH="1">
                  <a:off x="6472230" y="1967432"/>
                  <a:ext cx="2320078" cy="380209"/>
                </a:xfrm>
                <a:prstGeom prst="rect">
                  <a:avLst/>
                </a:prstGeom>
              </p:spPr>
            </p:pic>
          </p:grpSp>
          <p:sp>
            <p:nvSpPr>
              <p:cNvPr id="30" name="Rectangle 29"/>
              <p:cNvSpPr/>
              <p:nvPr/>
            </p:nvSpPr>
            <p:spPr bwMode="auto">
              <a:xfrm>
                <a:off x="6472229" y="1587424"/>
                <a:ext cx="2320079" cy="760217"/>
              </a:xfrm>
              <a:prstGeom prst="rect">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grpSp>
        <p:sp>
          <p:nvSpPr>
            <p:cNvPr id="47" name="TextBox 46"/>
            <p:cNvSpPr txBox="1"/>
            <p:nvPr/>
          </p:nvSpPr>
          <p:spPr>
            <a:xfrm>
              <a:off x="5295208" y="1781113"/>
              <a:ext cx="941283" cy="369332"/>
            </a:xfrm>
            <a:prstGeom prst="rect">
              <a:avLst/>
            </a:prstGeom>
            <a:noFill/>
          </p:spPr>
          <p:txBody>
            <a:bodyPr wrap="none" rtlCol="0">
              <a:spAutoFit/>
            </a:bodyPr>
            <a:lstStyle/>
            <a:p>
              <a:r>
                <a:rPr lang="en-US" dirty="0"/>
                <a:t>training</a:t>
              </a:r>
            </a:p>
          </p:txBody>
        </p:sp>
        <p:sp>
          <p:nvSpPr>
            <p:cNvPr id="54" name="Down Arrow 53"/>
            <p:cNvSpPr/>
            <p:nvPr/>
          </p:nvSpPr>
          <p:spPr bwMode="auto">
            <a:xfrm rot="3764268">
              <a:off x="5765698" y="1815043"/>
              <a:ext cx="355186" cy="1027023"/>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grpSp>
      <p:grpSp>
        <p:nvGrpSpPr>
          <p:cNvPr id="23" name="Group 22">
            <a:extLst>
              <a:ext uri="{FF2B5EF4-FFF2-40B4-BE49-F238E27FC236}">
                <a16:creationId xmlns:a16="http://schemas.microsoft.com/office/drawing/2014/main" id="{59B61BD7-FE61-52BC-CF38-0560A4CBE142}"/>
              </a:ext>
            </a:extLst>
          </p:cNvPr>
          <p:cNvGrpSpPr/>
          <p:nvPr/>
        </p:nvGrpSpPr>
        <p:grpSpPr>
          <a:xfrm>
            <a:off x="5443049" y="3097813"/>
            <a:ext cx="3253675" cy="2464600"/>
            <a:chOff x="5443049" y="3097813"/>
            <a:chExt cx="3253675" cy="2464600"/>
          </a:xfrm>
        </p:grpSpPr>
        <p:pic>
          <p:nvPicPr>
            <p:cNvPr id="49" name="Picture 48">
              <a:extLst>
                <a:ext uri="{FF2B5EF4-FFF2-40B4-BE49-F238E27FC236}">
                  <a16:creationId xmlns:a16="http://schemas.microsoft.com/office/drawing/2014/main" id="{827DE886-DA80-48AC-6A52-FECB148E4255}"/>
                </a:ext>
              </a:extLst>
            </p:cNvPr>
            <p:cNvPicPr>
              <a:picLocks noChangeAspect="1"/>
            </p:cNvPicPr>
            <p:nvPr/>
          </p:nvPicPr>
          <p:blipFill rotWithShape="1">
            <a:blip r:embed="rId3"/>
            <a:srcRect l="9474" t="14686" r="38338" b="53679"/>
            <a:stretch/>
          </p:blipFill>
          <p:spPr>
            <a:xfrm>
              <a:off x="6376646" y="3653996"/>
              <a:ext cx="2320078" cy="380209"/>
            </a:xfrm>
            <a:prstGeom prst="rect">
              <a:avLst/>
            </a:prstGeom>
          </p:spPr>
        </p:pic>
        <p:sp>
          <p:nvSpPr>
            <p:cNvPr id="50" name="Content Placeholder 2">
              <a:extLst>
                <a:ext uri="{FF2B5EF4-FFF2-40B4-BE49-F238E27FC236}">
                  <a16:creationId xmlns:a16="http://schemas.microsoft.com/office/drawing/2014/main" id="{D3088FDE-7B22-6D0F-1DD7-83ACA3E0A796}"/>
                </a:ext>
              </a:extLst>
            </p:cNvPr>
            <p:cNvSpPr txBox="1">
              <a:spLocks/>
            </p:cNvSpPr>
            <p:nvPr/>
          </p:nvSpPr>
          <p:spPr bwMode="auto">
            <a:xfrm>
              <a:off x="6376645" y="3287545"/>
              <a:ext cx="2320079" cy="366451"/>
            </a:xfrm>
            <a:prstGeom prst="rect">
              <a:avLst/>
            </a:prstGeom>
            <a:solidFill>
              <a:schemeClr val="tx1">
                <a:lumMod val="5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buFontTx/>
                <a:buNone/>
              </a:pPr>
              <a:r>
                <a:rPr lang="en-US" sz="1500" i="1" kern="0" dirty="0"/>
                <a:t>… geraniums only in …</a:t>
              </a:r>
            </a:p>
          </p:txBody>
        </p:sp>
        <p:cxnSp>
          <p:nvCxnSpPr>
            <p:cNvPr id="53" name="Straight Arrow Connector 52"/>
            <p:cNvCxnSpPr/>
            <p:nvPr/>
          </p:nvCxnSpPr>
          <p:spPr bwMode="auto">
            <a:xfrm flipH="1" flipV="1">
              <a:off x="5448496" y="3097813"/>
              <a:ext cx="928149" cy="474715"/>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pic>
          <p:nvPicPr>
            <p:cNvPr id="56" name="Picture 55">
              <a:extLst>
                <a:ext uri="{FF2B5EF4-FFF2-40B4-BE49-F238E27FC236}">
                  <a16:creationId xmlns:a16="http://schemas.microsoft.com/office/drawing/2014/main" id="{827DE886-DA80-48AC-6A52-FECB148E4255}"/>
                </a:ext>
              </a:extLst>
            </p:cNvPr>
            <p:cNvPicPr>
              <a:picLocks noChangeAspect="1"/>
            </p:cNvPicPr>
            <p:nvPr/>
          </p:nvPicPr>
          <p:blipFill rotWithShape="1">
            <a:blip r:embed="rId3"/>
            <a:srcRect l="9474" t="14686" r="48661" b="53679"/>
            <a:stretch/>
          </p:blipFill>
          <p:spPr>
            <a:xfrm flipH="1">
              <a:off x="6315688" y="5188412"/>
              <a:ext cx="2322834" cy="374001"/>
            </a:xfrm>
            <a:prstGeom prst="rect">
              <a:avLst/>
            </a:prstGeom>
          </p:spPr>
        </p:pic>
        <p:cxnSp>
          <p:nvCxnSpPr>
            <p:cNvPr id="57" name="Straight Arrow Connector 56"/>
            <p:cNvCxnSpPr/>
            <p:nvPr/>
          </p:nvCxnSpPr>
          <p:spPr bwMode="auto">
            <a:xfrm>
              <a:off x="5443049" y="3745373"/>
              <a:ext cx="872638" cy="144303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sp>
        <p:nvSpPr>
          <p:cNvPr id="66" name="TextBox 65"/>
          <p:cNvSpPr txBox="1"/>
          <p:nvPr/>
        </p:nvSpPr>
        <p:spPr>
          <a:xfrm>
            <a:off x="476" y="5948865"/>
            <a:ext cx="312906" cy="369332"/>
          </a:xfrm>
          <a:prstGeom prst="rect">
            <a:avLst/>
          </a:prstGeom>
          <a:noFill/>
        </p:spPr>
        <p:txBody>
          <a:bodyPr wrap="none" rtlCol="0">
            <a:spAutoFit/>
          </a:bodyPr>
          <a:lstStyle/>
          <a:p>
            <a:r>
              <a:rPr lang="en-US"/>
              <a:t>. </a:t>
            </a:r>
            <a:endParaRPr lang="en-US" dirty="0"/>
          </a:p>
        </p:txBody>
      </p:sp>
      <p:grpSp>
        <p:nvGrpSpPr>
          <p:cNvPr id="24" name="Group 23">
            <a:extLst>
              <a:ext uri="{FF2B5EF4-FFF2-40B4-BE49-F238E27FC236}">
                <a16:creationId xmlns:a16="http://schemas.microsoft.com/office/drawing/2014/main" id="{EB7D1556-87C0-79A6-9652-FC131F54BE61}"/>
              </a:ext>
            </a:extLst>
          </p:cNvPr>
          <p:cNvGrpSpPr/>
          <p:nvPr/>
        </p:nvGrpSpPr>
        <p:grpSpPr>
          <a:xfrm>
            <a:off x="5909310" y="2480310"/>
            <a:ext cx="2130969" cy="2708102"/>
            <a:chOff x="5909310" y="2480310"/>
            <a:chExt cx="2130969" cy="2708102"/>
          </a:xfrm>
        </p:grpSpPr>
        <p:cxnSp>
          <p:nvCxnSpPr>
            <p:cNvPr id="62" name="Straight Arrow Connector 61"/>
            <p:cNvCxnSpPr/>
            <p:nvPr/>
          </p:nvCxnSpPr>
          <p:spPr bwMode="auto">
            <a:xfrm flipH="1">
              <a:off x="7474054" y="4034205"/>
              <a:ext cx="1" cy="366451"/>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64" name="Straight Arrow Connector 63"/>
            <p:cNvCxnSpPr>
              <a:stCxn id="56" idx="0"/>
            </p:cNvCxnSpPr>
            <p:nvPr/>
          </p:nvCxnSpPr>
          <p:spPr bwMode="auto">
            <a:xfrm flipH="1" flipV="1">
              <a:off x="7477104" y="4797355"/>
              <a:ext cx="1" cy="391057"/>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nvGrpSpPr>
            <p:cNvPr id="22" name="Group 21">
              <a:extLst>
                <a:ext uri="{FF2B5EF4-FFF2-40B4-BE49-F238E27FC236}">
                  <a16:creationId xmlns:a16="http://schemas.microsoft.com/office/drawing/2014/main" id="{BB5154E7-F496-BC9D-BC5C-1B9178B9967E}"/>
                </a:ext>
              </a:extLst>
            </p:cNvPr>
            <p:cNvGrpSpPr/>
            <p:nvPr/>
          </p:nvGrpSpPr>
          <p:grpSpPr>
            <a:xfrm>
              <a:off x="5909310" y="2480310"/>
              <a:ext cx="2130969" cy="2317045"/>
              <a:chOff x="5909310" y="2480310"/>
              <a:chExt cx="2130969" cy="2317045"/>
            </a:xfrm>
          </p:grpSpPr>
          <p:sp>
            <p:nvSpPr>
              <p:cNvPr id="52" name="Rectangle 51"/>
              <p:cNvSpPr/>
              <p:nvPr/>
            </p:nvSpPr>
            <p:spPr bwMode="auto">
              <a:xfrm>
                <a:off x="6907828" y="4390445"/>
                <a:ext cx="1132451" cy="40691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900" dirty="0"/>
                  <a:t>c</a:t>
                </a:r>
                <a:r>
                  <a:rPr kumimoji="1" lang="en-US" sz="1900" b="0" i="0" u="none" strike="noStrike" cap="none" normalizeH="0" baseline="0">
                    <a:ln>
                      <a:noFill/>
                    </a:ln>
                    <a:solidFill>
                      <a:schemeClr val="tx1"/>
                    </a:solidFill>
                    <a:effectLst/>
                  </a:rPr>
                  <a:t>ompare </a:t>
                </a:r>
                <a:endParaRPr kumimoji="1" lang="en-US" sz="1900" b="0" i="0" u="none" strike="noStrike" cap="none" normalizeH="0" baseline="0" dirty="0">
                  <a:ln>
                    <a:noFill/>
                  </a:ln>
                  <a:solidFill>
                    <a:schemeClr val="tx1"/>
                  </a:solidFill>
                  <a:effectLst/>
                </a:endParaRPr>
              </a:p>
            </p:txBody>
          </p:sp>
          <p:grpSp>
            <p:nvGrpSpPr>
              <p:cNvPr id="19" name="Group 18">
                <a:extLst>
                  <a:ext uri="{FF2B5EF4-FFF2-40B4-BE49-F238E27FC236}">
                    <a16:creationId xmlns:a16="http://schemas.microsoft.com/office/drawing/2014/main" id="{1F3EBD5B-E448-FC40-C484-250CC9BFA923}"/>
                  </a:ext>
                </a:extLst>
              </p:cNvPr>
              <p:cNvGrpSpPr/>
              <p:nvPr/>
            </p:nvGrpSpPr>
            <p:grpSpPr>
              <a:xfrm>
                <a:off x="5909310" y="2480310"/>
                <a:ext cx="998518" cy="2113590"/>
                <a:chOff x="5909310" y="2480310"/>
                <a:chExt cx="998518" cy="2113590"/>
              </a:xfrm>
            </p:grpSpPr>
            <p:cxnSp>
              <p:nvCxnSpPr>
                <p:cNvPr id="9" name="Straight Arrow Connector 8">
                  <a:extLst>
                    <a:ext uri="{FF2B5EF4-FFF2-40B4-BE49-F238E27FC236}">
                      <a16:creationId xmlns:a16="http://schemas.microsoft.com/office/drawing/2014/main" id="{C8F31302-7A25-572F-9471-971E0C89FBEA}"/>
                    </a:ext>
                  </a:extLst>
                </p:cNvPr>
                <p:cNvCxnSpPr/>
                <p:nvPr/>
              </p:nvCxnSpPr>
              <p:spPr bwMode="auto">
                <a:xfrm flipV="1">
                  <a:off x="5909310" y="2480310"/>
                  <a:ext cx="0" cy="1553895"/>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8" name="Straight Connector 17">
                  <a:extLst>
                    <a:ext uri="{FF2B5EF4-FFF2-40B4-BE49-F238E27FC236}">
                      <a16:creationId xmlns:a16="http://schemas.microsoft.com/office/drawing/2014/main" id="{0DDEA687-AF5A-E528-4AF5-B7E887C1B52E}"/>
                    </a:ext>
                  </a:extLst>
                </p:cNvPr>
                <p:cNvCxnSpPr>
                  <a:stCxn id="52" idx="1"/>
                </p:cNvCxnSpPr>
                <p:nvPr/>
              </p:nvCxnSpPr>
              <p:spPr bwMode="auto">
                <a:xfrm flipH="1" flipV="1">
                  <a:off x="5909310" y="4034205"/>
                  <a:ext cx="998518" cy="559695"/>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grpSp>
      </p:grpSp>
      <p:pic>
        <p:nvPicPr>
          <p:cNvPr id="6" name="Picture 5">
            <a:extLst>
              <a:ext uri="{FF2B5EF4-FFF2-40B4-BE49-F238E27FC236}">
                <a16:creationId xmlns:a16="http://schemas.microsoft.com/office/drawing/2014/main" id="{62C9703D-5A50-2FC5-8A4F-3056A3F3DF7A}"/>
              </a:ext>
            </a:extLst>
          </p:cNvPr>
          <p:cNvPicPr>
            <a:picLocks noChangeAspect="1"/>
          </p:cNvPicPr>
          <p:nvPr/>
        </p:nvPicPr>
        <p:blipFill rotWithShape="1">
          <a:blip r:embed="rId4"/>
          <a:srcRect l="9366" t="47941" r="8861" b="15785"/>
          <a:stretch/>
        </p:blipFill>
        <p:spPr>
          <a:xfrm>
            <a:off x="487344" y="4247586"/>
            <a:ext cx="3691106" cy="490948"/>
          </a:xfrm>
          <a:prstGeom prst="rect">
            <a:avLst/>
          </a:prstGeom>
        </p:spPr>
      </p:pic>
      <p:grpSp>
        <p:nvGrpSpPr>
          <p:cNvPr id="26" name="Group 25">
            <a:extLst>
              <a:ext uri="{FF2B5EF4-FFF2-40B4-BE49-F238E27FC236}">
                <a16:creationId xmlns:a16="http://schemas.microsoft.com/office/drawing/2014/main" id="{B1A8D8FD-B16C-9CDA-5644-629E98D6FC93}"/>
              </a:ext>
            </a:extLst>
          </p:cNvPr>
          <p:cNvGrpSpPr/>
          <p:nvPr/>
        </p:nvGrpSpPr>
        <p:grpSpPr>
          <a:xfrm>
            <a:off x="1845144" y="4308394"/>
            <a:ext cx="3386459" cy="1640471"/>
            <a:chOff x="1845144" y="4308394"/>
            <a:chExt cx="3386459" cy="1640471"/>
          </a:xfrm>
        </p:grpSpPr>
        <p:sp>
          <p:nvSpPr>
            <p:cNvPr id="3" name="TextBox 2">
              <a:extLst>
                <a:ext uri="{FF2B5EF4-FFF2-40B4-BE49-F238E27FC236}">
                  <a16:creationId xmlns:a16="http://schemas.microsoft.com/office/drawing/2014/main" id="{1E71B5FF-26AA-43B8-13D8-E344BF63E6FF}"/>
                </a:ext>
              </a:extLst>
            </p:cNvPr>
            <p:cNvSpPr txBox="1"/>
            <p:nvPr/>
          </p:nvSpPr>
          <p:spPr>
            <a:xfrm>
              <a:off x="4189467" y="4308394"/>
              <a:ext cx="1042136" cy="369332"/>
            </a:xfrm>
            <a:prstGeom prst="rect">
              <a:avLst/>
            </a:prstGeom>
            <a:noFill/>
          </p:spPr>
          <p:txBody>
            <a:bodyPr wrap="square" rtlCol="0">
              <a:spAutoFit/>
            </a:bodyPr>
            <a:lstStyle/>
            <a:p>
              <a:r>
                <a:rPr lang="en-US"/>
                <a:t>MFCCs</a:t>
              </a:r>
            </a:p>
          </p:txBody>
        </p:sp>
        <p:cxnSp>
          <p:nvCxnSpPr>
            <p:cNvPr id="48" name="Straight Arrow Connector 47">
              <a:extLst>
                <a:ext uri="{FF2B5EF4-FFF2-40B4-BE49-F238E27FC236}">
                  <a16:creationId xmlns:a16="http://schemas.microsoft.com/office/drawing/2014/main" id="{FB0B4D72-2D1A-8A37-ACA8-834C84326016}"/>
                </a:ext>
              </a:extLst>
            </p:cNvPr>
            <p:cNvCxnSpPr>
              <a:cxnSpLocks/>
            </p:cNvCxnSpPr>
            <p:nvPr/>
          </p:nvCxnSpPr>
          <p:spPr bwMode="auto">
            <a:xfrm>
              <a:off x="2343914" y="5661025"/>
              <a:ext cx="0" cy="28784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51" name="Rectangle 50">
              <a:extLst>
                <a:ext uri="{FF2B5EF4-FFF2-40B4-BE49-F238E27FC236}">
                  <a16:creationId xmlns:a16="http://schemas.microsoft.com/office/drawing/2014/main" id="{9B8FEA9A-BACE-959F-AC0E-FFAA06C40B39}"/>
                </a:ext>
              </a:extLst>
            </p:cNvPr>
            <p:cNvSpPr/>
            <p:nvPr/>
          </p:nvSpPr>
          <p:spPr bwMode="auto">
            <a:xfrm>
              <a:off x="1845144" y="5289930"/>
              <a:ext cx="926188" cy="37400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600"/>
                <a:t>vocoder</a:t>
              </a:r>
              <a:r>
                <a:rPr kumimoji="1" lang="en-US" sz="1600" b="0" i="0" u="none" strike="noStrike" cap="none" normalizeH="0" baseline="0">
                  <a:ln>
                    <a:noFill/>
                  </a:ln>
                  <a:solidFill>
                    <a:schemeClr val="tx1"/>
                  </a:solidFill>
                  <a:effectLst/>
                </a:rPr>
                <a:t> </a:t>
              </a:r>
              <a:endParaRPr kumimoji="1" lang="en-US" sz="1600" b="0" i="0" u="none" strike="noStrike" cap="none" normalizeH="0" baseline="0" dirty="0">
                <a:ln>
                  <a:noFill/>
                </a:ln>
                <a:solidFill>
                  <a:schemeClr val="tx1"/>
                </a:solidFill>
                <a:effectLst/>
              </a:endParaRPr>
            </a:p>
          </p:txBody>
        </p:sp>
        <p:cxnSp>
          <p:nvCxnSpPr>
            <p:cNvPr id="55" name="Straight Arrow Connector 54">
              <a:extLst>
                <a:ext uri="{FF2B5EF4-FFF2-40B4-BE49-F238E27FC236}">
                  <a16:creationId xmlns:a16="http://schemas.microsoft.com/office/drawing/2014/main" id="{5EA79FD0-96EF-D4DE-B982-2230B2AF4732}"/>
                </a:ext>
              </a:extLst>
            </p:cNvPr>
            <p:cNvCxnSpPr>
              <a:cxnSpLocks/>
            </p:cNvCxnSpPr>
            <p:nvPr/>
          </p:nvCxnSpPr>
          <p:spPr bwMode="auto">
            <a:xfrm>
              <a:off x="2325572" y="4992883"/>
              <a:ext cx="0" cy="28784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pic>
        <p:nvPicPr>
          <p:cNvPr id="25" name="Picture 24">
            <a:extLst>
              <a:ext uri="{FF2B5EF4-FFF2-40B4-BE49-F238E27FC236}">
                <a16:creationId xmlns:a16="http://schemas.microsoft.com/office/drawing/2014/main" id="{843937BF-1E47-4F02-FFD8-999B5D1B7378}"/>
              </a:ext>
            </a:extLst>
          </p:cNvPr>
          <p:cNvPicPr>
            <a:picLocks noChangeAspect="1"/>
          </p:cNvPicPr>
          <p:nvPr/>
        </p:nvPicPr>
        <p:blipFill rotWithShape="1">
          <a:blip r:embed="rId5"/>
          <a:srcRect l="7229" t="52990" r="7349" b="19056"/>
          <a:stretch/>
        </p:blipFill>
        <p:spPr>
          <a:xfrm>
            <a:off x="484293" y="4736365"/>
            <a:ext cx="3691102" cy="287840"/>
          </a:xfrm>
          <a:prstGeom prst="rect">
            <a:avLst/>
          </a:prstGeom>
        </p:spPr>
      </p:pic>
      <p:sp>
        <p:nvSpPr>
          <p:cNvPr id="58" name="TextBox 57">
            <a:extLst>
              <a:ext uri="{FF2B5EF4-FFF2-40B4-BE49-F238E27FC236}">
                <a16:creationId xmlns:a16="http://schemas.microsoft.com/office/drawing/2014/main" id="{A86E4422-160B-7AFC-8DE9-DCAB8F3DA3BF}"/>
              </a:ext>
            </a:extLst>
          </p:cNvPr>
          <p:cNvSpPr txBox="1"/>
          <p:nvPr/>
        </p:nvSpPr>
        <p:spPr>
          <a:xfrm>
            <a:off x="4200484" y="4695619"/>
            <a:ext cx="1042136" cy="369332"/>
          </a:xfrm>
          <a:prstGeom prst="rect">
            <a:avLst/>
          </a:prstGeom>
          <a:noFill/>
        </p:spPr>
        <p:txBody>
          <a:bodyPr wrap="square" rtlCol="0">
            <a:spAutoFit/>
          </a:bodyPr>
          <a:lstStyle/>
          <a:p>
            <a:r>
              <a:rPr lang="en-US"/>
              <a:t>F</a:t>
            </a:r>
            <a:r>
              <a:rPr lang="en-US" baseline="-25000"/>
              <a:t>0</a:t>
            </a:r>
          </a:p>
        </p:txBody>
      </p:sp>
      <p:sp>
        <p:nvSpPr>
          <p:cNvPr id="59" name="TextBox 58">
            <a:extLst>
              <a:ext uri="{FF2B5EF4-FFF2-40B4-BE49-F238E27FC236}">
                <a16:creationId xmlns:a16="http://schemas.microsoft.com/office/drawing/2014/main" id="{CB8CA6DC-7F2E-2753-D022-ACC801EEF9D0}"/>
              </a:ext>
            </a:extLst>
          </p:cNvPr>
          <p:cNvSpPr txBox="1"/>
          <p:nvPr/>
        </p:nvSpPr>
        <p:spPr>
          <a:xfrm>
            <a:off x="4201992" y="5044536"/>
            <a:ext cx="1042136" cy="338554"/>
          </a:xfrm>
          <a:prstGeom prst="rect">
            <a:avLst/>
          </a:prstGeom>
          <a:noFill/>
        </p:spPr>
        <p:txBody>
          <a:bodyPr wrap="square" rtlCol="0">
            <a:spAutoFit/>
          </a:bodyPr>
          <a:lstStyle/>
          <a:p>
            <a:r>
              <a:rPr lang="en-US" sz="2400" baseline="-25000"/>
              <a:t>duration</a:t>
            </a:r>
          </a:p>
        </p:txBody>
      </p:sp>
      <p:sp>
        <p:nvSpPr>
          <p:cNvPr id="60" name="TextBox 59"/>
          <p:cNvSpPr txBox="1"/>
          <p:nvPr/>
        </p:nvSpPr>
        <p:spPr>
          <a:xfrm>
            <a:off x="7081641" y="6318197"/>
            <a:ext cx="2062359" cy="276999"/>
          </a:xfrm>
          <a:prstGeom prst="rect">
            <a:avLst/>
          </a:prstGeom>
          <a:noFill/>
        </p:spPr>
        <p:txBody>
          <a:bodyPr wrap="none" rtlCol="0">
            <a:spAutoFit/>
          </a:bodyPr>
          <a:lstStyle/>
          <a:p>
            <a:r>
              <a:rPr lang="en-US" sz="1200" dirty="0"/>
              <a:t>(Tan, Qin, Soong, Liu 2021)</a:t>
            </a:r>
          </a:p>
        </p:txBody>
      </p:sp>
    </p:spTree>
    <p:extLst>
      <p:ext uri="{BB962C8B-B14F-4D97-AF65-F5344CB8AC3E}">
        <p14:creationId xmlns:p14="http://schemas.microsoft.com/office/powerpoint/2010/main" val="113433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B1151-5D96-D5C0-E882-07D4AB893F78}"/>
              </a:ext>
            </a:extLst>
          </p:cNvPr>
          <p:cNvSpPr>
            <a:spLocks noGrp="1"/>
          </p:cNvSpPr>
          <p:nvPr>
            <p:ph type="title"/>
          </p:nvPr>
        </p:nvSpPr>
        <p:spPr/>
        <p:txBody>
          <a:bodyPr/>
          <a:lstStyle/>
          <a:p>
            <a:pPr algn="l"/>
            <a:r>
              <a:rPr lang="en-US"/>
              <a:t>The State of the Art </a:t>
            </a:r>
          </a:p>
        </p:txBody>
      </p:sp>
      <p:sp>
        <p:nvSpPr>
          <p:cNvPr id="3" name="Content Placeholder 2">
            <a:extLst>
              <a:ext uri="{FF2B5EF4-FFF2-40B4-BE49-F238E27FC236}">
                <a16:creationId xmlns:a16="http://schemas.microsoft.com/office/drawing/2014/main" id="{3E3F6380-0CE5-0AC4-D459-6CC79A38C6A7}"/>
              </a:ext>
            </a:extLst>
          </p:cNvPr>
          <p:cNvSpPr>
            <a:spLocks noGrp="1"/>
          </p:cNvSpPr>
          <p:nvPr>
            <p:ph idx="1"/>
          </p:nvPr>
        </p:nvSpPr>
        <p:spPr/>
        <p:txBody>
          <a:bodyPr/>
          <a:lstStyle/>
          <a:p>
            <a:pPr marL="514350" indent="-514350">
              <a:lnSpc>
                <a:spcPct val="150000"/>
              </a:lnSpc>
              <a:buFontTx/>
              <a:buAutoNum type="arabicPeriod"/>
            </a:pPr>
            <a:r>
              <a:rPr lang="en-US"/>
              <a:t>Coverage of prosodic features </a:t>
            </a:r>
          </a:p>
          <a:p>
            <a:pPr marL="514350" indent="-514350">
              <a:lnSpc>
                <a:spcPct val="150000"/>
              </a:lnSpc>
              <a:buFontTx/>
              <a:buAutoNum type="arabicPeriod"/>
            </a:pPr>
            <a:r>
              <a:rPr lang="en-US"/>
              <a:t>Coverage of prosodic functions</a:t>
            </a:r>
          </a:p>
          <a:p>
            <a:pPr marL="514350" indent="-514350">
              <a:lnSpc>
                <a:spcPct val="150000"/>
              </a:lnSpc>
              <a:buAutoNum type="arabicPeriod"/>
            </a:pPr>
            <a:r>
              <a:rPr lang="en-US"/>
              <a:t>Adequacy for needs </a:t>
            </a:r>
          </a:p>
          <a:p>
            <a:pPr marL="514350" indent="-514350">
              <a:lnSpc>
                <a:spcPct val="150000"/>
              </a:lnSpc>
              <a:buAutoNum type="arabicPeriod"/>
            </a:pPr>
            <a:endParaRPr lang="en-US"/>
          </a:p>
        </p:txBody>
      </p:sp>
    </p:spTree>
    <p:extLst>
      <p:ext uri="{BB962C8B-B14F-4D97-AF65-F5344CB8AC3E}">
        <p14:creationId xmlns:p14="http://schemas.microsoft.com/office/powerpoint/2010/main" val="829229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072" y="253565"/>
            <a:ext cx="6172200" cy="857250"/>
          </a:xfrm>
        </p:spPr>
        <p:txBody>
          <a:bodyPr/>
          <a:lstStyle/>
          <a:p>
            <a:pPr marL="514350" indent="-514350" algn="l">
              <a:lnSpc>
                <a:spcPct val="150000"/>
              </a:lnSpc>
              <a:buFontTx/>
              <a:buAutoNum type="arabicPeriod"/>
            </a:pPr>
            <a:r>
              <a:rPr lang="en-US" sz="3200"/>
              <a:t>Prosodic feature coverage </a:t>
            </a:r>
          </a:p>
        </p:txBody>
      </p:sp>
      <p:sp>
        <p:nvSpPr>
          <p:cNvPr id="3" name="Content Placeholder 2"/>
          <p:cNvSpPr>
            <a:spLocks noGrp="1"/>
          </p:cNvSpPr>
          <p:nvPr>
            <p:ph idx="1"/>
          </p:nvPr>
        </p:nvSpPr>
        <p:spPr>
          <a:xfrm>
            <a:off x="602878" y="1489188"/>
            <a:ext cx="7954392" cy="4988142"/>
          </a:xfrm>
        </p:spPr>
        <p:txBody>
          <a:bodyPr/>
          <a:lstStyle/>
          <a:p>
            <a:pPr marL="0" indent="0">
              <a:lnSpc>
                <a:spcPct val="122000"/>
              </a:lnSpc>
              <a:buNone/>
            </a:pPr>
            <a:r>
              <a:rPr lang="en-US" sz="2800" dirty="0"/>
              <a:t>The musical aspects of speech</a:t>
            </a:r>
          </a:p>
          <a:p>
            <a:pPr>
              <a:lnSpc>
                <a:spcPct val="122000"/>
              </a:lnSpc>
            </a:pPr>
            <a:r>
              <a:rPr lang="en-US" sz="2400" dirty="0"/>
              <a:t>Pitch, loudness</a:t>
            </a:r>
            <a:r>
              <a:rPr lang="en-US" sz="2400"/>
              <a:t>, timing, duration, and rate</a:t>
            </a:r>
            <a:endParaRPr lang="en-US" sz="2400" dirty="0"/>
          </a:p>
          <a:p>
            <a:pPr marL="0" indent="0">
              <a:lnSpc>
                <a:spcPct val="122000"/>
              </a:lnSpc>
              <a:spcBef>
                <a:spcPts val="900"/>
              </a:spcBef>
              <a:spcAft>
                <a:spcPts val="0"/>
              </a:spcAft>
              <a:buNone/>
            </a:pPr>
            <a:r>
              <a:rPr lang="en-US" sz="2800" dirty="0"/>
              <a:t>and things that pattern with them: </a:t>
            </a:r>
          </a:p>
          <a:p>
            <a:pPr>
              <a:lnSpc>
                <a:spcPct val="122000"/>
              </a:lnSpc>
              <a:spcBef>
                <a:spcPts val="450"/>
              </a:spcBef>
            </a:pPr>
            <a:r>
              <a:rPr lang="en-US" sz="2400" dirty="0"/>
              <a:t>Voicing present (binary) or periodicity</a:t>
            </a:r>
          </a:p>
          <a:p>
            <a:pPr>
              <a:lnSpc>
                <a:spcPct val="122000"/>
              </a:lnSpc>
              <a:spcBef>
                <a:spcPts val="0"/>
              </a:spcBef>
            </a:pPr>
            <a:r>
              <a:rPr lang="en-US" sz="2400"/>
              <a:t>Phonation types: </a:t>
            </a:r>
            <a:r>
              <a:rPr lang="en-US" sz="2400" dirty="0"/>
              <a:t>creaky / breathy </a:t>
            </a:r>
            <a:r>
              <a:rPr lang="en-US" sz="2400"/>
              <a:t>/ falsetto …</a:t>
            </a:r>
            <a:endParaRPr lang="en-US" sz="2400" dirty="0"/>
          </a:p>
          <a:p>
            <a:pPr>
              <a:lnSpc>
                <a:spcPct val="122000"/>
              </a:lnSpc>
              <a:spcBef>
                <a:spcPts val="0"/>
              </a:spcBef>
            </a:pPr>
            <a:r>
              <a:rPr lang="en-US" sz="2400"/>
              <a:t>Reduction / enunciation</a:t>
            </a:r>
          </a:p>
          <a:p>
            <a:pPr>
              <a:lnSpc>
                <a:spcPct val="122000"/>
              </a:lnSpc>
              <a:spcBef>
                <a:spcPts val="0"/>
              </a:spcBef>
            </a:pPr>
            <a:r>
              <a:rPr lang="en-US" sz="2400"/>
              <a:t>Nasalization</a:t>
            </a:r>
            <a:endParaRPr lang="en-US" sz="2400" dirty="0"/>
          </a:p>
          <a:p>
            <a:pPr>
              <a:lnSpc>
                <a:spcPct val="122000"/>
              </a:lnSpc>
              <a:spcBef>
                <a:spcPts val="0"/>
              </a:spcBef>
            </a:pPr>
            <a:endParaRPr lang="en-US" sz="2400" dirty="0"/>
          </a:p>
        </p:txBody>
      </p:sp>
    </p:spTree>
    <p:extLst>
      <p:ext uri="{BB962C8B-B14F-4D97-AF65-F5344CB8AC3E}">
        <p14:creationId xmlns:p14="http://schemas.microsoft.com/office/powerpoint/2010/main" val="543429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2878" y="1489188"/>
            <a:ext cx="7954392" cy="4988142"/>
          </a:xfrm>
        </p:spPr>
        <p:txBody>
          <a:bodyPr/>
          <a:lstStyle/>
          <a:p>
            <a:pPr marL="0" indent="0">
              <a:lnSpc>
                <a:spcPct val="122000"/>
              </a:lnSpc>
              <a:buNone/>
            </a:pPr>
            <a:r>
              <a:rPr lang="en-US" sz="2800" dirty="0"/>
              <a:t>The musical aspects of speech</a:t>
            </a:r>
          </a:p>
          <a:p>
            <a:pPr>
              <a:lnSpc>
                <a:spcPct val="122000"/>
              </a:lnSpc>
            </a:pPr>
            <a:r>
              <a:rPr lang="en-US" sz="2400" dirty="0">
                <a:solidFill>
                  <a:srgbClr val="FFFF00"/>
                </a:solidFill>
              </a:rPr>
              <a:t>Pitch</a:t>
            </a:r>
            <a:r>
              <a:rPr lang="en-US" sz="2400" dirty="0"/>
              <a:t>, </a:t>
            </a:r>
            <a:r>
              <a:rPr lang="en-US" sz="2400" dirty="0">
                <a:solidFill>
                  <a:srgbClr val="FFCCFF"/>
                </a:solidFill>
              </a:rPr>
              <a:t>loudness</a:t>
            </a:r>
            <a:r>
              <a:rPr lang="en-US" sz="2400"/>
              <a:t>, </a:t>
            </a:r>
            <a:r>
              <a:rPr lang="en-US" sz="2400">
                <a:solidFill>
                  <a:srgbClr val="FFCCFF"/>
                </a:solidFill>
              </a:rPr>
              <a:t>timing</a:t>
            </a:r>
            <a:r>
              <a:rPr lang="en-US" sz="2400"/>
              <a:t>, </a:t>
            </a:r>
            <a:r>
              <a:rPr lang="en-US" sz="2400">
                <a:solidFill>
                  <a:srgbClr val="FFFF00"/>
                </a:solidFill>
              </a:rPr>
              <a:t>duration</a:t>
            </a:r>
            <a:r>
              <a:rPr lang="en-US" sz="2400"/>
              <a:t>, and </a:t>
            </a:r>
            <a:r>
              <a:rPr lang="en-US" sz="2400">
                <a:solidFill>
                  <a:srgbClr val="FFCCFF"/>
                </a:solidFill>
              </a:rPr>
              <a:t>rate</a:t>
            </a:r>
            <a:endParaRPr lang="en-US" sz="2400" dirty="0">
              <a:solidFill>
                <a:srgbClr val="FFCCFF"/>
              </a:solidFill>
            </a:endParaRPr>
          </a:p>
          <a:p>
            <a:pPr marL="0" indent="0">
              <a:lnSpc>
                <a:spcPct val="122000"/>
              </a:lnSpc>
              <a:spcBef>
                <a:spcPts val="900"/>
              </a:spcBef>
              <a:spcAft>
                <a:spcPts val="0"/>
              </a:spcAft>
              <a:buNone/>
            </a:pPr>
            <a:r>
              <a:rPr lang="en-US" sz="2800" dirty="0"/>
              <a:t>and things that pattern with them: </a:t>
            </a:r>
          </a:p>
          <a:p>
            <a:pPr>
              <a:lnSpc>
                <a:spcPct val="122000"/>
              </a:lnSpc>
              <a:spcBef>
                <a:spcPts val="450"/>
              </a:spcBef>
            </a:pPr>
            <a:r>
              <a:rPr lang="en-US" sz="2400" dirty="0">
                <a:solidFill>
                  <a:srgbClr val="FFCCFF"/>
                </a:solidFill>
              </a:rPr>
              <a:t>Voicing present (binary) or periodicity</a:t>
            </a:r>
          </a:p>
          <a:p>
            <a:pPr>
              <a:lnSpc>
                <a:spcPct val="122000"/>
              </a:lnSpc>
              <a:spcBef>
                <a:spcPts val="0"/>
              </a:spcBef>
            </a:pPr>
            <a:r>
              <a:rPr lang="en-US" sz="2400"/>
              <a:t>Phonation types: </a:t>
            </a:r>
            <a:r>
              <a:rPr lang="en-US" sz="2400" dirty="0"/>
              <a:t>creaky / breathy </a:t>
            </a:r>
            <a:r>
              <a:rPr lang="en-US" sz="2400"/>
              <a:t>/ falsetto …</a:t>
            </a:r>
            <a:endParaRPr lang="en-US" sz="2400" dirty="0"/>
          </a:p>
          <a:p>
            <a:pPr>
              <a:lnSpc>
                <a:spcPct val="122000"/>
              </a:lnSpc>
              <a:spcBef>
                <a:spcPts val="0"/>
              </a:spcBef>
            </a:pPr>
            <a:r>
              <a:rPr lang="en-US" sz="2400">
                <a:solidFill>
                  <a:srgbClr val="FFCCFF"/>
                </a:solidFill>
              </a:rPr>
              <a:t>Reduction / enunciation</a:t>
            </a:r>
          </a:p>
          <a:p>
            <a:pPr>
              <a:lnSpc>
                <a:spcPct val="122000"/>
              </a:lnSpc>
              <a:spcBef>
                <a:spcPts val="0"/>
              </a:spcBef>
            </a:pPr>
            <a:r>
              <a:rPr lang="en-US" sz="2400"/>
              <a:t>Nasalization</a:t>
            </a:r>
            <a:endParaRPr lang="en-US" sz="2400" dirty="0"/>
          </a:p>
          <a:p>
            <a:pPr>
              <a:lnSpc>
                <a:spcPct val="122000"/>
              </a:lnSpc>
              <a:spcBef>
                <a:spcPts val="0"/>
              </a:spcBef>
            </a:pPr>
            <a:endParaRPr lang="en-US" sz="2400" dirty="0"/>
          </a:p>
        </p:txBody>
      </p:sp>
      <p:sp>
        <p:nvSpPr>
          <p:cNvPr id="4" name="Content Placeholder 2">
            <a:extLst>
              <a:ext uri="{FF2B5EF4-FFF2-40B4-BE49-F238E27FC236}">
                <a16:creationId xmlns:a16="http://schemas.microsoft.com/office/drawing/2014/main" id="{3BE4E723-7A58-99C1-AC90-36CC2E582647}"/>
              </a:ext>
            </a:extLst>
          </p:cNvPr>
          <p:cNvSpPr txBox="1">
            <a:spLocks/>
          </p:cNvSpPr>
          <p:nvPr/>
        </p:nvSpPr>
        <p:spPr bwMode="auto">
          <a:xfrm>
            <a:off x="602496" y="3673365"/>
            <a:ext cx="9243803" cy="7094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a:lnSpc>
                <a:spcPct val="122000"/>
              </a:lnSpc>
              <a:spcBef>
                <a:spcPts val="0"/>
              </a:spcBef>
            </a:pPr>
            <a:r>
              <a:rPr lang="en-US" sz="2400" kern="0"/>
              <a:t>Phonation types: creaky / breathy / falsetto / harmonic</a:t>
            </a:r>
          </a:p>
          <a:p>
            <a:pPr>
              <a:lnSpc>
                <a:spcPct val="122000"/>
              </a:lnSpc>
              <a:spcBef>
                <a:spcPts val="0"/>
              </a:spcBef>
            </a:pPr>
            <a:endParaRPr lang="en-US" sz="2400" kern="0" dirty="0"/>
          </a:p>
        </p:txBody>
      </p:sp>
      <p:sp>
        <p:nvSpPr>
          <p:cNvPr id="7" name="Title 1">
            <a:extLst>
              <a:ext uri="{FF2B5EF4-FFF2-40B4-BE49-F238E27FC236}">
                <a16:creationId xmlns:a16="http://schemas.microsoft.com/office/drawing/2014/main" id="{0D7A81D5-A132-FC4D-F521-32EC8A704EFF}"/>
              </a:ext>
            </a:extLst>
          </p:cNvPr>
          <p:cNvSpPr>
            <a:spLocks noGrp="1"/>
          </p:cNvSpPr>
          <p:nvPr>
            <p:ph type="title"/>
          </p:nvPr>
        </p:nvSpPr>
        <p:spPr>
          <a:xfrm>
            <a:off x="595072" y="253565"/>
            <a:ext cx="6172200" cy="857250"/>
          </a:xfrm>
        </p:spPr>
        <p:txBody>
          <a:bodyPr/>
          <a:lstStyle/>
          <a:p>
            <a:pPr marL="514350" indent="-514350" algn="l">
              <a:lnSpc>
                <a:spcPct val="150000"/>
              </a:lnSpc>
              <a:buFontTx/>
              <a:buAutoNum type="arabicPeriod"/>
            </a:pPr>
            <a:r>
              <a:rPr lang="en-US" sz="3200"/>
              <a:t>Prosodic feature coverage </a:t>
            </a:r>
          </a:p>
        </p:txBody>
      </p:sp>
    </p:spTree>
    <p:extLst>
      <p:ext uri="{BB962C8B-B14F-4D97-AF65-F5344CB8AC3E}">
        <p14:creationId xmlns:p14="http://schemas.microsoft.com/office/powerpoint/2010/main" val="2124089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062086BD-AD7A-41DD-BD66-DEF7BB8907EE}"/>
              </a:ext>
            </a:extLst>
          </p:cNvPr>
          <p:cNvSpPr/>
          <p:nvPr/>
        </p:nvSpPr>
        <p:spPr bwMode="auto">
          <a:xfrm>
            <a:off x="284086" y="1632005"/>
            <a:ext cx="4406816" cy="2672509"/>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2400"/>
              <a:t>   </a:t>
            </a:r>
            <a:endParaRPr kumimoji="1" lang="en-US" sz="2000" b="0" i="0" u="none" strike="noStrike" cap="none" normalizeH="0" baseline="0" dirty="0">
              <a:ln>
                <a:noFill/>
              </a:ln>
              <a:solidFill>
                <a:schemeClr val="tx1"/>
              </a:solidFill>
              <a:effectLst/>
            </a:endParaRPr>
          </a:p>
        </p:txBody>
      </p:sp>
      <p:sp>
        <p:nvSpPr>
          <p:cNvPr id="11" name="Oval 10">
            <a:extLst>
              <a:ext uri="{FF2B5EF4-FFF2-40B4-BE49-F238E27FC236}">
                <a16:creationId xmlns:a16="http://schemas.microsoft.com/office/drawing/2014/main" id="{856E64A7-6B23-46A7-9365-13C7B8F981C1}"/>
              </a:ext>
            </a:extLst>
          </p:cNvPr>
          <p:cNvSpPr/>
          <p:nvPr/>
        </p:nvSpPr>
        <p:spPr bwMode="auto">
          <a:xfrm>
            <a:off x="4250850" y="1954519"/>
            <a:ext cx="4472043" cy="2672508"/>
          </a:xfrm>
          <a:prstGeom prst="ellips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400"/>
              <a:t>	tone</a:t>
            </a:r>
          </a:p>
          <a:p>
            <a:r>
              <a:rPr lang="en-US" sz="2400"/>
              <a:t>	lexical accent</a:t>
            </a:r>
          </a:p>
          <a:p>
            <a:r>
              <a:rPr lang="en-US" sz="2400"/>
              <a:t>	phrasing</a:t>
            </a:r>
          </a:p>
          <a:p>
            <a:r>
              <a:rPr lang="en-US" sz="2400"/>
              <a:t>	. . . </a:t>
            </a:r>
            <a:endParaRPr lang="en-US" sz="2400" dirty="0"/>
          </a:p>
        </p:txBody>
      </p:sp>
      <p:sp>
        <p:nvSpPr>
          <p:cNvPr id="12" name="Oval 11">
            <a:extLst>
              <a:ext uri="{FF2B5EF4-FFF2-40B4-BE49-F238E27FC236}">
                <a16:creationId xmlns:a16="http://schemas.microsoft.com/office/drawing/2014/main" id="{D248E34F-0EF1-4064-9E63-C1EB5AF760DB}"/>
              </a:ext>
            </a:extLst>
          </p:cNvPr>
          <p:cNvSpPr/>
          <p:nvPr/>
        </p:nvSpPr>
        <p:spPr bwMode="auto">
          <a:xfrm>
            <a:off x="1793757" y="3694087"/>
            <a:ext cx="5086437" cy="2987792"/>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40080" marR="0" indent="0"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endParaRPr>
          </a:p>
        </p:txBody>
      </p:sp>
      <p:sp>
        <p:nvSpPr>
          <p:cNvPr id="3" name="TextBox 2">
            <a:extLst>
              <a:ext uri="{FF2B5EF4-FFF2-40B4-BE49-F238E27FC236}">
                <a16:creationId xmlns:a16="http://schemas.microsoft.com/office/drawing/2014/main" id="{EFDB926D-E9C9-B777-22F4-7508D229BDED}"/>
              </a:ext>
            </a:extLst>
          </p:cNvPr>
          <p:cNvSpPr txBox="1"/>
          <p:nvPr/>
        </p:nvSpPr>
        <p:spPr>
          <a:xfrm>
            <a:off x="1096230" y="1025980"/>
            <a:ext cx="3594672" cy="584775"/>
          </a:xfrm>
          <a:prstGeom prst="rect">
            <a:avLst/>
          </a:prstGeom>
          <a:noFill/>
        </p:spPr>
        <p:txBody>
          <a:bodyPr wrap="square" rtlCol="0">
            <a:spAutoFit/>
          </a:bodyPr>
          <a:lstStyle/>
          <a:p>
            <a:r>
              <a:rPr lang="en-US" sz="3200"/>
              <a:t>Paralinguistic </a:t>
            </a:r>
          </a:p>
        </p:txBody>
      </p:sp>
      <p:sp>
        <p:nvSpPr>
          <p:cNvPr id="4" name="TextBox 3">
            <a:extLst>
              <a:ext uri="{FF2B5EF4-FFF2-40B4-BE49-F238E27FC236}">
                <a16:creationId xmlns:a16="http://schemas.microsoft.com/office/drawing/2014/main" id="{26AA7588-5B86-8414-6947-3EA8498E0341}"/>
              </a:ext>
            </a:extLst>
          </p:cNvPr>
          <p:cNvSpPr txBox="1"/>
          <p:nvPr/>
        </p:nvSpPr>
        <p:spPr>
          <a:xfrm>
            <a:off x="4690902" y="1378530"/>
            <a:ext cx="3594672" cy="584775"/>
          </a:xfrm>
          <a:prstGeom prst="rect">
            <a:avLst/>
          </a:prstGeom>
          <a:noFill/>
        </p:spPr>
        <p:txBody>
          <a:bodyPr wrap="square" rtlCol="0">
            <a:spAutoFit/>
          </a:bodyPr>
          <a:lstStyle/>
          <a:p>
            <a:pPr algn="ctr"/>
            <a:r>
              <a:rPr lang="en-US" sz="3200"/>
              <a:t>Phonological</a:t>
            </a:r>
          </a:p>
        </p:txBody>
      </p:sp>
      <p:sp>
        <p:nvSpPr>
          <p:cNvPr id="5" name="TextBox 4">
            <a:extLst>
              <a:ext uri="{FF2B5EF4-FFF2-40B4-BE49-F238E27FC236}">
                <a16:creationId xmlns:a16="http://schemas.microsoft.com/office/drawing/2014/main" id="{57A44A88-AD9E-EA7B-E695-7FD3430343D3}"/>
              </a:ext>
            </a:extLst>
          </p:cNvPr>
          <p:cNvSpPr txBox="1"/>
          <p:nvPr/>
        </p:nvSpPr>
        <p:spPr>
          <a:xfrm>
            <a:off x="6342380" y="4929336"/>
            <a:ext cx="3146934" cy="584775"/>
          </a:xfrm>
          <a:prstGeom prst="rect">
            <a:avLst/>
          </a:prstGeom>
          <a:noFill/>
        </p:spPr>
        <p:txBody>
          <a:bodyPr wrap="square" rtlCol="0">
            <a:spAutoFit/>
          </a:bodyPr>
          <a:lstStyle/>
          <a:p>
            <a:pPr algn="ctr"/>
            <a:r>
              <a:rPr lang="en-US" sz="3200"/>
              <a:t>Pragmatic</a:t>
            </a:r>
          </a:p>
        </p:txBody>
      </p:sp>
      <p:sp>
        <p:nvSpPr>
          <p:cNvPr id="2" name="Title 1">
            <a:extLst>
              <a:ext uri="{FF2B5EF4-FFF2-40B4-BE49-F238E27FC236}">
                <a16:creationId xmlns:a16="http://schemas.microsoft.com/office/drawing/2014/main" id="{6AC05E71-CD78-D366-B8BC-A5337AA64244}"/>
              </a:ext>
            </a:extLst>
          </p:cNvPr>
          <p:cNvSpPr>
            <a:spLocks noGrp="1"/>
          </p:cNvSpPr>
          <p:nvPr>
            <p:ph type="title"/>
          </p:nvPr>
        </p:nvSpPr>
        <p:spPr>
          <a:xfrm>
            <a:off x="595072" y="21092"/>
            <a:ext cx="6172200" cy="857250"/>
          </a:xfrm>
        </p:spPr>
        <p:txBody>
          <a:bodyPr/>
          <a:lstStyle/>
          <a:p>
            <a:pPr marL="514350" indent="-514350" algn="l">
              <a:lnSpc>
                <a:spcPct val="150000"/>
              </a:lnSpc>
              <a:buFontTx/>
              <a:buAutoNum type="arabicPeriod"/>
            </a:pPr>
            <a:r>
              <a:rPr lang="en-US" sz="3200"/>
              <a:t>Prosodic function coverage </a:t>
            </a:r>
          </a:p>
        </p:txBody>
      </p:sp>
    </p:spTree>
    <p:extLst>
      <p:ext uri="{BB962C8B-B14F-4D97-AF65-F5344CB8AC3E}">
        <p14:creationId xmlns:p14="http://schemas.microsoft.com/office/powerpoint/2010/main" val="3527301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062086BD-AD7A-41DD-BD66-DEF7BB8907EE}"/>
              </a:ext>
            </a:extLst>
          </p:cNvPr>
          <p:cNvSpPr/>
          <p:nvPr/>
        </p:nvSpPr>
        <p:spPr bwMode="auto">
          <a:xfrm>
            <a:off x="284086" y="1632005"/>
            <a:ext cx="4406816" cy="2672509"/>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lang="en-US" sz="2400"/>
          </a:p>
          <a:p>
            <a:pPr marL="0" marR="0" indent="0" defTabSz="914400" rtl="0" eaLnBrk="1" fontAlgn="base" latinLnBrk="0" hangingPunct="1">
              <a:lnSpc>
                <a:spcPct val="100000"/>
              </a:lnSpc>
              <a:spcBef>
                <a:spcPct val="0"/>
              </a:spcBef>
              <a:spcAft>
                <a:spcPct val="0"/>
              </a:spcAft>
              <a:buClrTx/>
              <a:buSzTx/>
              <a:buFontTx/>
              <a:buNone/>
              <a:tabLst/>
            </a:pPr>
            <a:r>
              <a:rPr lang="en-US" sz="2400"/>
              <a:t>   </a:t>
            </a:r>
            <a:r>
              <a:rPr kumimoji="1" lang="en-US" sz="2400" b="0" i="0" u="none" strike="noStrike" cap="none" normalizeH="0" baseline="0">
                <a:ln>
                  <a:noFill/>
                </a:ln>
                <a:solidFill>
                  <a:schemeClr val="tx1"/>
                </a:solidFill>
                <a:effectLst/>
              </a:rPr>
              <a:t>emotion</a:t>
            </a:r>
          </a:p>
          <a:p>
            <a:pPr marL="0" marR="0" indent="0"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a:ln>
                  <a:noFill/>
                </a:ln>
                <a:solidFill>
                  <a:schemeClr val="tx1"/>
                </a:solidFill>
                <a:effectLst/>
              </a:rPr>
              <a:t>   speaker identity </a:t>
            </a:r>
          </a:p>
          <a:p>
            <a:pPr marL="0" marR="0" indent="0" defTabSz="914400" rtl="0" eaLnBrk="1" fontAlgn="base" latinLnBrk="0" hangingPunct="1">
              <a:lnSpc>
                <a:spcPct val="100000"/>
              </a:lnSpc>
              <a:spcBef>
                <a:spcPct val="0"/>
              </a:spcBef>
              <a:spcAft>
                <a:spcPct val="0"/>
              </a:spcAft>
              <a:buClrTx/>
              <a:buSzTx/>
              <a:buFontTx/>
              <a:buNone/>
              <a:tabLst/>
            </a:pPr>
            <a:r>
              <a:rPr lang="en-US" sz="2400"/>
              <a:t>   . . . </a:t>
            </a:r>
            <a:endParaRPr kumimoji="1" lang="en-US" sz="2000" b="0" i="0" u="none" strike="noStrike" cap="none" normalizeH="0" baseline="0" dirty="0">
              <a:ln>
                <a:noFill/>
              </a:ln>
              <a:solidFill>
                <a:schemeClr val="tx1"/>
              </a:solidFill>
              <a:effectLst/>
            </a:endParaRPr>
          </a:p>
        </p:txBody>
      </p:sp>
      <p:sp>
        <p:nvSpPr>
          <p:cNvPr id="11" name="Oval 10">
            <a:extLst>
              <a:ext uri="{FF2B5EF4-FFF2-40B4-BE49-F238E27FC236}">
                <a16:creationId xmlns:a16="http://schemas.microsoft.com/office/drawing/2014/main" id="{856E64A7-6B23-46A7-9365-13C7B8F981C1}"/>
              </a:ext>
            </a:extLst>
          </p:cNvPr>
          <p:cNvSpPr/>
          <p:nvPr/>
        </p:nvSpPr>
        <p:spPr bwMode="auto">
          <a:xfrm>
            <a:off x="4250850" y="1954519"/>
            <a:ext cx="4472043" cy="2672508"/>
          </a:xfrm>
          <a:prstGeom prst="ellips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400"/>
              <a:t>	tone</a:t>
            </a:r>
          </a:p>
          <a:p>
            <a:r>
              <a:rPr lang="en-US" sz="2400"/>
              <a:t>	lexical accent</a:t>
            </a:r>
          </a:p>
          <a:p>
            <a:r>
              <a:rPr lang="en-US" sz="2400"/>
              <a:t>	phrasing</a:t>
            </a:r>
          </a:p>
          <a:p>
            <a:r>
              <a:rPr lang="en-US" sz="2400"/>
              <a:t>	… </a:t>
            </a:r>
            <a:endParaRPr lang="en-US" sz="2400" dirty="0"/>
          </a:p>
        </p:txBody>
      </p:sp>
      <p:sp>
        <p:nvSpPr>
          <p:cNvPr id="12" name="Oval 11">
            <a:extLst>
              <a:ext uri="{FF2B5EF4-FFF2-40B4-BE49-F238E27FC236}">
                <a16:creationId xmlns:a16="http://schemas.microsoft.com/office/drawing/2014/main" id="{D248E34F-0EF1-4064-9E63-C1EB5AF760DB}"/>
              </a:ext>
            </a:extLst>
          </p:cNvPr>
          <p:cNvSpPr/>
          <p:nvPr/>
        </p:nvSpPr>
        <p:spPr bwMode="auto">
          <a:xfrm>
            <a:off x="1793757" y="3694087"/>
            <a:ext cx="5086437" cy="2987792"/>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40080" marR="0" indent="0"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endParaRPr>
          </a:p>
        </p:txBody>
      </p:sp>
      <p:sp>
        <p:nvSpPr>
          <p:cNvPr id="3" name="TextBox 2">
            <a:extLst>
              <a:ext uri="{FF2B5EF4-FFF2-40B4-BE49-F238E27FC236}">
                <a16:creationId xmlns:a16="http://schemas.microsoft.com/office/drawing/2014/main" id="{EFDB926D-E9C9-B777-22F4-7508D229BDED}"/>
              </a:ext>
            </a:extLst>
          </p:cNvPr>
          <p:cNvSpPr txBox="1"/>
          <p:nvPr/>
        </p:nvSpPr>
        <p:spPr>
          <a:xfrm>
            <a:off x="1096230" y="1025980"/>
            <a:ext cx="3594672" cy="584775"/>
          </a:xfrm>
          <a:prstGeom prst="rect">
            <a:avLst/>
          </a:prstGeom>
          <a:noFill/>
        </p:spPr>
        <p:txBody>
          <a:bodyPr wrap="square" rtlCol="0">
            <a:spAutoFit/>
          </a:bodyPr>
          <a:lstStyle/>
          <a:p>
            <a:r>
              <a:rPr lang="en-US" sz="3200"/>
              <a:t>Paralinguistic </a:t>
            </a:r>
          </a:p>
        </p:txBody>
      </p:sp>
      <p:sp>
        <p:nvSpPr>
          <p:cNvPr id="4" name="TextBox 3">
            <a:extLst>
              <a:ext uri="{FF2B5EF4-FFF2-40B4-BE49-F238E27FC236}">
                <a16:creationId xmlns:a16="http://schemas.microsoft.com/office/drawing/2014/main" id="{26AA7588-5B86-8414-6947-3EA8498E0341}"/>
              </a:ext>
            </a:extLst>
          </p:cNvPr>
          <p:cNvSpPr txBox="1"/>
          <p:nvPr/>
        </p:nvSpPr>
        <p:spPr>
          <a:xfrm>
            <a:off x="4690902" y="1378530"/>
            <a:ext cx="3594672" cy="584775"/>
          </a:xfrm>
          <a:prstGeom prst="rect">
            <a:avLst/>
          </a:prstGeom>
          <a:noFill/>
        </p:spPr>
        <p:txBody>
          <a:bodyPr wrap="square" rtlCol="0">
            <a:spAutoFit/>
          </a:bodyPr>
          <a:lstStyle/>
          <a:p>
            <a:pPr algn="ctr"/>
            <a:r>
              <a:rPr lang="en-US" sz="3200"/>
              <a:t>Phonological</a:t>
            </a:r>
          </a:p>
        </p:txBody>
      </p:sp>
      <p:sp>
        <p:nvSpPr>
          <p:cNvPr id="5" name="TextBox 4">
            <a:extLst>
              <a:ext uri="{FF2B5EF4-FFF2-40B4-BE49-F238E27FC236}">
                <a16:creationId xmlns:a16="http://schemas.microsoft.com/office/drawing/2014/main" id="{57A44A88-AD9E-EA7B-E695-7FD3430343D3}"/>
              </a:ext>
            </a:extLst>
          </p:cNvPr>
          <p:cNvSpPr txBox="1"/>
          <p:nvPr/>
        </p:nvSpPr>
        <p:spPr>
          <a:xfrm>
            <a:off x="6342380" y="4929336"/>
            <a:ext cx="3146934" cy="584775"/>
          </a:xfrm>
          <a:prstGeom prst="rect">
            <a:avLst/>
          </a:prstGeom>
          <a:noFill/>
        </p:spPr>
        <p:txBody>
          <a:bodyPr wrap="square" rtlCol="0">
            <a:spAutoFit/>
          </a:bodyPr>
          <a:lstStyle/>
          <a:p>
            <a:pPr algn="ctr"/>
            <a:r>
              <a:rPr lang="en-US" sz="3200"/>
              <a:t>Pragmatic</a:t>
            </a:r>
          </a:p>
        </p:txBody>
      </p:sp>
      <p:sp>
        <p:nvSpPr>
          <p:cNvPr id="2" name="Title 1">
            <a:extLst>
              <a:ext uri="{FF2B5EF4-FFF2-40B4-BE49-F238E27FC236}">
                <a16:creationId xmlns:a16="http://schemas.microsoft.com/office/drawing/2014/main" id="{6AC05E71-CD78-D366-B8BC-A5337AA64244}"/>
              </a:ext>
            </a:extLst>
          </p:cNvPr>
          <p:cNvSpPr>
            <a:spLocks noGrp="1"/>
          </p:cNvSpPr>
          <p:nvPr>
            <p:ph type="title"/>
          </p:nvPr>
        </p:nvSpPr>
        <p:spPr>
          <a:xfrm>
            <a:off x="595072" y="21092"/>
            <a:ext cx="6172200" cy="857250"/>
          </a:xfrm>
        </p:spPr>
        <p:txBody>
          <a:bodyPr/>
          <a:lstStyle/>
          <a:p>
            <a:pPr marL="514350" indent="-514350" algn="l">
              <a:lnSpc>
                <a:spcPct val="150000"/>
              </a:lnSpc>
              <a:buFontTx/>
              <a:buAutoNum type="arabicPeriod"/>
            </a:pPr>
            <a:r>
              <a:rPr lang="en-US" sz="3200"/>
              <a:t>Prosodic function coverage </a:t>
            </a:r>
          </a:p>
        </p:txBody>
      </p:sp>
    </p:spTree>
    <p:extLst>
      <p:ext uri="{BB962C8B-B14F-4D97-AF65-F5344CB8AC3E}">
        <p14:creationId xmlns:p14="http://schemas.microsoft.com/office/powerpoint/2010/main" val="3460333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062086BD-AD7A-41DD-BD66-DEF7BB8907EE}"/>
              </a:ext>
            </a:extLst>
          </p:cNvPr>
          <p:cNvSpPr/>
          <p:nvPr/>
        </p:nvSpPr>
        <p:spPr bwMode="auto">
          <a:xfrm>
            <a:off x="284086" y="1632005"/>
            <a:ext cx="4406816" cy="2672509"/>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a:p>
            <a:r>
              <a:rPr lang="en-US" sz="2400"/>
              <a:t>   emotion</a:t>
            </a:r>
          </a:p>
          <a:p>
            <a:r>
              <a:rPr lang="en-US" sz="2400"/>
              <a:t>   speaker identity </a:t>
            </a:r>
          </a:p>
          <a:p>
            <a:r>
              <a:rPr lang="en-US" sz="2400"/>
              <a:t>   . . . </a:t>
            </a:r>
            <a:endParaRPr lang="en-US" sz="2000"/>
          </a:p>
          <a:p>
            <a:pPr marL="0" marR="0" indent="0" defTabSz="914400" rtl="0" eaLnBrk="1" fontAlgn="base" latinLnBrk="0" hangingPunct="1">
              <a:lnSpc>
                <a:spcPct val="100000"/>
              </a:lnSpc>
              <a:spcBef>
                <a:spcPct val="0"/>
              </a:spcBef>
              <a:spcAft>
                <a:spcPct val="0"/>
              </a:spcAft>
              <a:buClrTx/>
              <a:buSzTx/>
              <a:buFontTx/>
              <a:buNone/>
              <a:tabLst/>
            </a:pPr>
            <a:endParaRPr kumimoji="1" lang="en-US" sz="2000" b="0" i="0" u="none" strike="noStrike" cap="none" normalizeH="0" baseline="0" dirty="0">
              <a:ln>
                <a:noFill/>
              </a:ln>
              <a:solidFill>
                <a:schemeClr val="tx1"/>
              </a:solidFill>
              <a:effectLst/>
            </a:endParaRPr>
          </a:p>
        </p:txBody>
      </p:sp>
      <p:sp>
        <p:nvSpPr>
          <p:cNvPr id="11" name="Oval 10">
            <a:extLst>
              <a:ext uri="{FF2B5EF4-FFF2-40B4-BE49-F238E27FC236}">
                <a16:creationId xmlns:a16="http://schemas.microsoft.com/office/drawing/2014/main" id="{856E64A7-6B23-46A7-9365-13C7B8F981C1}"/>
              </a:ext>
            </a:extLst>
          </p:cNvPr>
          <p:cNvSpPr/>
          <p:nvPr/>
        </p:nvSpPr>
        <p:spPr bwMode="auto">
          <a:xfrm>
            <a:off x="4250850" y="1954519"/>
            <a:ext cx="4472043" cy="2672508"/>
          </a:xfrm>
          <a:prstGeom prst="ellips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400"/>
              <a:t>	tone</a:t>
            </a:r>
          </a:p>
          <a:p>
            <a:r>
              <a:rPr lang="en-US" sz="2400"/>
              <a:t>	lexical accent</a:t>
            </a:r>
          </a:p>
          <a:p>
            <a:r>
              <a:rPr lang="en-US" sz="2400"/>
              <a:t>	phrasing</a:t>
            </a:r>
          </a:p>
          <a:p>
            <a:r>
              <a:rPr lang="en-US" sz="2400"/>
              <a:t>	… </a:t>
            </a:r>
            <a:endParaRPr lang="en-US" sz="2400" dirty="0"/>
          </a:p>
        </p:txBody>
      </p:sp>
      <p:sp>
        <p:nvSpPr>
          <p:cNvPr id="12" name="Oval 11">
            <a:extLst>
              <a:ext uri="{FF2B5EF4-FFF2-40B4-BE49-F238E27FC236}">
                <a16:creationId xmlns:a16="http://schemas.microsoft.com/office/drawing/2014/main" id="{D248E34F-0EF1-4064-9E63-C1EB5AF760DB}"/>
              </a:ext>
            </a:extLst>
          </p:cNvPr>
          <p:cNvSpPr/>
          <p:nvPr/>
        </p:nvSpPr>
        <p:spPr bwMode="auto">
          <a:xfrm>
            <a:off x="1793757" y="3694087"/>
            <a:ext cx="5086437" cy="2987792"/>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40080" marR="0" indent="0" defTabSz="914400" rtl="0" eaLnBrk="1" fontAlgn="base" latinLnBrk="0" hangingPunct="1">
              <a:lnSpc>
                <a:spcPct val="100000"/>
              </a:lnSpc>
              <a:spcBef>
                <a:spcPct val="0"/>
              </a:spcBef>
              <a:spcAft>
                <a:spcPct val="0"/>
              </a:spcAft>
              <a:buClrTx/>
              <a:buSzTx/>
              <a:buFontTx/>
              <a:buNone/>
              <a:tabLst/>
            </a:pPr>
            <a:r>
              <a:rPr lang="en-US" sz="2400"/>
              <a:t>t</a:t>
            </a:r>
            <a:r>
              <a:rPr kumimoji="1" lang="en-US" sz="2400" b="0" i="0" u="none" strike="noStrike" cap="none" normalizeH="0" baseline="0">
                <a:ln>
                  <a:noFill/>
                </a:ln>
                <a:solidFill>
                  <a:schemeClr val="tx1"/>
                </a:solidFill>
                <a:effectLst/>
              </a:rPr>
              <a:t>urn-taking</a:t>
            </a:r>
          </a:p>
          <a:p>
            <a:pPr marL="640080" marR="0" indent="0" defTabSz="914400" rtl="0" eaLnBrk="1" fontAlgn="base" latinLnBrk="0" hangingPunct="1">
              <a:lnSpc>
                <a:spcPct val="100000"/>
              </a:lnSpc>
              <a:spcBef>
                <a:spcPct val="0"/>
              </a:spcBef>
              <a:spcAft>
                <a:spcPct val="0"/>
              </a:spcAft>
              <a:buClrTx/>
              <a:buSzTx/>
              <a:buFontTx/>
              <a:buNone/>
              <a:tabLst/>
            </a:pPr>
            <a:r>
              <a:rPr lang="en-US" sz="2400"/>
              <a:t>stance</a:t>
            </a:r>
          </a:p>
          <a:p>
            <a:pPr marL="640080" marR="0" indent="0" defTabSz="914400" rtl="0" eaLnBrk="1" fontAlgn="base" latinLnBrk="0" hangingPunct="1">
              <a:lnSpc>
                <a:spcPct val="100000"/>
              </a:lnSpc>
              <a:spcBef>
                <a:spcPct val="0"/>
              </a:spcBef>
              <a:spcAft>
                <a:spcPct val="0"/>
              </a:spcAft>
              <a:buClrTx/>
              <a:buSzTx/>
              <a:buFontTx/>
              <a:buNone/>
              <a:tabLst/>
            </a:pPr>
            <a:r>
              <a:rPr lang="en-US" sz="2400"/>
              <a:t>t</a:t>
            </a:r>
            <a:r>
              <a:rPr kumimoji="1" lang="en-US" sz="2400" b="0" i="0" u="none" strike="noStrike" cap="none" normalizeH="0" baseline="0">
                <a:ln>
                  <a:noFill/>
                </a:ln>
                <a:solidFill>
                  <a:schemeClr val="tx1"/>
                </a:solidFill>
                <a:effectLst/>
              </a:rPr>
              <a:t>opic management</a:t>
            </a:r>
          </a:p>
          <a:p>
            <a:pPr marL="640080" marR="0" indent="0"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a:ln>
                  <a:noFill/>
                </a:ln>
                <a:solidFill>
                  <a:schemeClr val="tx1"/>
                </a:solidFill>
                <a:effectLst/>
              </a:rPr>
              <a:t>interpersonal </a:t>
            </a:r>
          </a:p>
          <a:p>
            <a:pPr marL="640080" marR="0" indent="0" defTabSz="914400" rtl="0" eaLnBrk="1" fontAlgn="base" latinLnBrk="0" hangingPunct="1">
              <a:lnSpc>
                <a:spcPct val="100000"/>
              </a:lnSpc>
              <a:spcBef>
                <a:spcPct val="0"/>
              </a:spcBef>
              <a:spcAft>
                <a:spcPct val="0"/>
              </a:spcAft>
              <a:buClrTx/>
              <a:buSzTx/>
              <a:buFontTx/>
              <a:buNone/>
              <a:tabLst/>
            </a:pPr>
            <a:r>
              <a:rPr lang="en-US" sz="2400"/>
              <a:t>   positioning</a:t>
            </a:r>
          </a:p>
          <a:p>
            <a:pPr marL="640080" marR="0" indent="0"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a:ln>
                  <a:noFill/>
                </a:ln>
                <a:solidFill>
                  <a:schemeClr val="tx1"/>
                </a:solidFill>
                <a:effectLst/>
              </a:rPr>
              <a:t>…</a:t>
            </a:r>
            <a:endParaRPr kumimoji="1" lang="en-US" sz="2400" b="0" i="0" u="none" strike="noStrike" cap="none" normalizeH="0" baseline="0" dirty="0">
              <a:ln>
                <a:noFill/>
              </a:ln>
              <a:solidFill>
                <a:schemeClr val="tx1"/>
              </a:solidFill>
              <a:effectLst/>
            </a:endParaRPr>
          </a:p>
        </p:txBody>
      </p:sp>
      <p:sp>
        <p:nvSpPr>
          <p:cNvPr id="3" name="TextBox 2">
            <a:extLst>
              <a:ext uri="{FF2B5EF4-FFF2-40B4-BE49-F238E27FC236}">
                <a16:creationId xmlns:a16="http://schemas.microsoft.com/office/drawing/2014/main" id="{EFDB926D-E9C9-B777-22F4-7508D229BDED}"/>
              </a:ext>
            </a:extLst>
          </p:cNvPr>
          <p:cNvSpPr txBox="1"/>
          <p:nvPr/>
        </p:nvSpPr>
        <p:spPr>
          <a:xfrm>
            <a:off x="1096230" y="1025980"/>
            <a:ext cx="3594672" cy="584775"/>
          </a:xfrm>
          <a:prstGeom prst="rect">
            <a:avLst/>
          </a:prstGeom>
          <a:noFill/>
        </p:spPr>
        <p:txBody>
          <a:bodyPr wrap="square" rtlCol="0">
            <a:spAutoFit/>
          </a:bodyPr>
          <a:lstStyle/>
          <a:p>
            <a:r>
              <a:rPr lang="en-US" sz="3200"/>
              <a:t>Paralinguistic </a:t>
            </a:r>
          </a:p>
        </p:txBody>
      </p:sp>
      <p:sp>
        <p:nvSpPr>
          <p:cNvPr id="4" name="TextBox 3">
            <a:extLst>
              <a:ext uri="{FF2B5EF4-FFF2-40B4-BE49-F238E27FC236}">
                <a16:creationId xmlns:a16="http://schemas.microsoft.com/office/drawing/2014/main" id="{26AA7588-5B86-8414-6947-3EA8498E0341}"/>
              </a:ext>
            </a:extLst>
          </p:cNvPr>
          <p:cNvSpPr txBox="1"/>
          <p:nvPr/>
        </p:nvSpPr>
        <p:spPr>
          <a:xfrm>
            <a:off x="4690902" y="1378530"/>
            <a:ext cx="3594672" cy="584775"/>
          </a:xfrm>
          <a:prstGeom prst="rect">
            <a:avLst/>
          </a:prstGeom>
          <a:noFill/>
        </p:spPr>
        <p:txBody>
          <a:bodyPr wrap="square" rtlCol="0">
            <a:spAutoFit/>
          </a:bodyPr>
          <a:lstStyle/>
          <a:p>
            <a:pPr algn="ctr"/>
            <a:r>
              <a:rPr lang="en-US" sz="3200"/>
              <a:t>Phonological</a:t>
            </a:r>
          </a:p>
        </p:txBody>
      </p:sp>
      <p:sp>
        <p:nvSpPr>
          <p:cNvPr id="5" name="TextBox 4">
            <a:extLst>
              <a:ext uri="{FF2B5EF4-FFF2-40B4-BE49-F238E27FC236}">
                <a16:creationId xmlns:a16="http://schemas.microsoft.com/office/drawing/2014/main" id="{57A44A88-AD9E-EA7B-E695-7FD3430343D3}"/>
              </a:ext>
            </a:extLst>
          </p:cNvPr>
          <p:cNvSpPr txBox="1"/>
          <p:nvPr/>
        </p:nvSpPr>
        <p:spPr>
          <a:xfrm>
            <a:off x="6342380" y="4929336"/>
            <a:ext cx="3146934" cy="584775"/>
          </a:xfrm>
          <a:prstGeom prst="rect">
            <a:avLst/>
          </a:prstGeom>
          <a:noFill/>
        </p:spPr>
        <p:txBody>
          <a:bodyPr wrap="square" rtlCol="0">
            <a:spAutoFit/>
          </a:bodyPr>
          <a:lstStyle/>
          <a:p>
            <a:pPr algn="ctr"/>
            <a:r>
              <a:rPr lang="en-US" sz="3200"/>
              <a:t>Pragmatic</a:t>
            </a:r>
          </a:p>
        </p:txBody>
      </p:sp>
      <p:sp>
        <p:nvSpPr>
          <p:cNvPr id="2" name="Title 1">
            <a:extLst>
              <a:ext uri="{FF2B5EF4-FFF2-40B4-BE49-F238E27FC236}">
                <a16:creationId xmlns:a16="http://schemas.microsoft.com/office/drawing/2014/main" id="{6AC05E71-CD78-D366-B8BC-A5337AA64244}"/>
              </a:ext>
            </a:extLst>
          </p:cNvPr>
          <p:cNvSpPr>
            <a:spLocks noGrp="1"/>
          </p:cNvSpPr>
          <p:nvPr>
            <p:ph type="title"/>
          </p:nvPr>
        </p:nvSpPr>
        <p:spPr>
          <a:xfrm>
            <a:off x="595072" y="21092"/>
            <a:ext cx="6172200" cy="857250"/>
          </a:xfrm>
        </p:spPr>
        <p:txBody>
          <a:bodyPr/>
          <a:lstStyle/>
          <a:p>
            <a:pPr algn="l">
              <a:lnSpc>
                <a:spcPct val="150000"/>
              </a:lnSpc>
            </a:pPr>
            <a:r>
              <a:rPr lang="en-US" sz="3200"/>
              <a:t>2. Prosodic function coverage </a:t>
            </a:r>
          </a:p>
        </p:txBody>
      </p:sp>
    </p:spTree>
    <p:extLst>
      <p:ext uri="{BB962C8B-B14F-4D97-AF65-F5344CB8AC3E}">
        <p14:creationId xmlns:p14="http://schemas.microsoft.com/office/powerpoint/2010/main" val="495186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F2D388-71F8-638D-366D-8AD84E88D8C5}"/>
              </a:ext>
            </a:extLst>
          </p:cNvPr>
          <p:cNvSpPr>
            <a:spLocks noGrp="1"/>
          </p:cNvSpPr>
          <p:nvPr>
            <p:ph idx="1"/>
          </p:nvPr>
        </p:nvSpPr>
        <p:spPr>
          <a:xfrm>
            <a:off x="638350" y="767530"/>
            <a:ext cx="2090352" cy="906378"/>
          </a:xfrm>
        </p:spPr>
        <p:txBody>
          <a:bodyPr/>
          <a:lstStyle/>
          <a:p>
            <a:pPr marL="0" indent="0">
              <a:buNone/>
            </a:pPr>
            <a:endParaRPr lang="en-US" sz="2000"/>
          </a:p>
          <a:p>
            <a:pPr marL="0" indent="0">
              <a:buNone/>
            </a:pPr>
            <a:r>
              <a:rPr lang="en-US" sz="2800"/>
              <a:t>Use Cases </a:t>
            </a:r>
          </a:p>
        </p:txBody>
      </p:sp>
      <p:sp>
        <p:nvSpPr>
          <p:cNvPr id="5" name="Arrow: Right 4">
            <a:extLst>
              <a:ext uri="{FF2B5EF4-FFF2-40B4-BE49-F238E27FC236}">
                <a16:creationId xmlns:a16="http://schemas.microsoft.com/office/drawing/2014/main" id="{57EF2490-897F-ABFD-EA94-0F00A8A92755}"/>
              </a:ext>
            </a:extLst>
          </p:cNvPr>
          <p:cNvSpPr/>
          <p:nvPr/>
        </p:nvSpPr>
        <p:spPr bwMode="auto">
          <a:xfrm>
            <a:off x="745926" y="1525474"/>
            <a:ext cx="8115304" cy="864680"/>
          </a:xfrm>
          <a:prstGeom prst="rightArrow">
            <a:avLst/>
          </a:prstGeom>
          <a:blipFill>
            <a:blip r:embed="rId3"/>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200" dirty="0">
                <a:solidFill>
                  <a:schemeClr val="bg2"/>
                </a:solidFill>
              </a:rPr>
              <a:t>information delivery                               dubbing       (dialog) </a:t>
            </a:r>
          </a:p>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dirty="0">
              <a:ln>
                <a:noFill/>
              </a:ln>
              <a:solidFill>
                <a:schemeClr val="bg2"/>
              </a:solidFill>
              <a:effectLst/>
              <a:latin typeface="Arial" charset="0"/>
              <a:ea typeface="ＭＳ Ｐゴシック" pitchFamily="50" charset="-128"/>
            </a:endParaRPr>
          </a:p>
        </p:txBody>
      </p:sp>
      <p:sp>
        <p:nvSpPr>
          <p:cNvPr id="6" name="Arrow: Right 5">
            <a:extLst>
              <a:ext uri="{FF2B5EF4-FFF2-40B4-BE49-F238E27FC236}">
                <a16:creationId xmlns:a16="http://schemas.microsoft.com/office/drawing/2014/main" id="{67DAD294-250E-0F60-B6F0-E454A848FFC9}"/>
              </a:ext>
            </a:extLst>
          </p:cNvPr>
          <p:cNvSpPr/>
          <p:nvPr/>
        </p:nvSpPr>
        <p:spPr bwMode="auto">
          <a:xfrm>
            <a:off x="745926" y="4879067"/>
            <a:ext cx="8079208" cy="906378"/>
          </a:xfrm>
          <a:prstGeom prst="rightArrow">
            <a:avLst/>
          </a:prstGeom>
          <a:blipFill>
            <a:blip r:embed="rId4"/>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200">
                <a:solidFill>
                  <a:schemeClr val="bg2"/>
                </a:solidFill>
              </a:rPr>
              <a:t>newsreading     read sentence lists       audio books    (dialog)</a:t>
            </a:r>
          </a:p>
          <a:p>
            <a:pPr marL="0" marR="0" indent="0" algn="l" defTabSz="914400" rtl="0" eaLnBrk="1" fontAlgn="base" latinLnBrk="0" hangingPunct="1">
              <a:lnSpc>
                <a:spcPct val="100000"/>
              </a:lnSpc>
              <a:spcBef>
                <a:spcPct val="0"/>
              </a:spcBef>
              <a:spcAft>
                <a:spcPct val="0"/>
              </a:spcAft>
              <a:buClrTx/>
              <a:buSzTx/>
              <a:buFontTx/>
              <a:buNone/>
              <a:tabLst/>
            </a:pPr>
            <a:endParaRPr kumimoji="1" lang="en-US" sz="2200" b="0" i="0" u="none" strike="noStrike" cap="none" normalizeH="0" baseline="0">
              <a:ln>
                <a:noFill/>
              </a:ln>
              <a:solidFill>
                <a:schemeClr val="bg2"/>
              </a:solidFill>
              <a:effectLst/>
              <a:latin typeface="Arial" charset="0"/>
              <a:ea typeface="ＭＳ Ｐゴシック" pitchFamily="50" charset="-128"/>
            </a:endParaRPr>
          </a:p>
        </p:txBody>
      </p:sp>
      <p:sp>
        <p:nvSpPr>
          <p:cNvPr id="7" name="TextBox 6">
            <a:extLst>
              <a:ext uri="{FF2B5EF4-FFF2-40B4-BE49-F238E27FC236}">
                <a16:creationId xmlns:a16="http://schemas.microsoft.com/office/drawing/2014/main" id="{C45F534B-BE95-7BFC-EFD5-24B2D1CBB7D8}"/>
              </a:ext>
            </a:extLst>
          </p:cNvPr>
          <p:cNvSpPr txBox="1"/>
          <p:nvPr/>
        </p:nvSpPr>
        <p:spPr>
          <a:xfrm>
            <a:off x="1316172" y="2211269"/>
            <a:ext cx="3702723" cy="170303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screen reading</a:t>
            </a:r>
          </a:p>
          <a:p>
            <a:pPr marL="285750" indent="-285750">
              <a:lnSpc>
                <a:spcPct val="150000"/>
              </a:lnSpc>
              <a:buFont typeface="Arial" panose="020B0604020202020204" pitchFamily="34" charset="0"/>
              <a:buChar char="•"/>
            </a:pPr>
            <a:r>
              <a:rPr lang="en-US" dirty="0"/>
              <a:t>answering questions</a:t>
            </a:r>
          </a:p>
          <a:p>
            <a:pPr marL="285750" indent="-285750">
              <a:lnSpc>
                <a:spcPct val="150000"/>
              </a:lnSpc>
              <a:buFont typeface="Arial" panose="020B0604020202020204" pitchFamily="34" charset="0"/>
              <a:buChar char="•"/>
            </a:pPr>
            <a:r>
              <a:rPr lang="en-US" dirty="0"/>
              <a:t>acknowledging commands</a:t>
            </a:r>
          </a:p>
          <a:p>
            <a:pPr marL="285750" indent="-285750">
              <a:lnSpc>
                <a:spcPct val="150000"/>
              </a:lnSpc>
              <a:buFont typeface="Arial" panose="020B0604020202020204" pitchFamily="34" charset="0"/>
              <a:buChar char="•"/>
            </a:pPr>
            <a:r>
              <a:rPr lang="en-US"/>
              <a:t>factually prompting </a:t>
            </a:r>
            <a:r>
              <a:rPr lang="en-US" dirty="0"/>
              <a:t>the user</a:t>
            </a:r>
          </a:p>
        </p:txBody>
      </p:sp>
      <p:sp>
        <p:nvSpPr>
          <p:cNvPr id="2" name="Title 1">
            <a:extLst>
              <a:ext uri="{FF2B5EF4-FFF2-40B4-BE49-F238E27FC236}">
                <a16:creationId xmlns:a16="http://schemas.microsoft.com/office/drawing/2014/main" id="{0F2F8C36-5212-481F-72BE-7956E186EC0B}"/>
              </a:ext>
            </a:extLst>
          </p:cNvPr>
          <p:cNvSpPr>
            <a:spLocks noGrp="1"/>
          </p:cNvSpPr>
          <p:nvPr>
            <p:ph type="title"/>
          </p:nvPr>
        </p:nvSpPr>
        <p:spPr>
          <a:xfrm>
            <a:off x="595072" y="21092"/>
            <a:ext cx="6172200" cy="857250"/>
          </a:xfrm>
        </p:spPr>
        <p:txBody>
          <a:bodyPr/>
          <a:lstStyle/>
          <a:p>
            <a:pPr algn="l">
              <a:lnSpc>
                <a:spcPct val="150000"/>
              </a:lnSpc>
            </a:pPr>
            <a:r>
              <a:rPr lang="en-US" sz="3200"/>
              <a:t>3. Suitability for Uses  </a:t>
            </a:r>
          </a:p>
        </p:txBody>
      </p:sp>
      <p:sp>
        <p:nvSpPr>
          <p:cNvPr id="8" name="Content Placeholder 2">
            <a:extLst>
              <a:ext uri="{FF2B5EF4-FFF2-40B4-BE49-F238E27FC236}">
                <a16:creationId xmlns:a16="http://schemas.microsoft.com/office/drawing/2014/main" id="{1B8D10CF-A1F4-9BB3-55BB-B046C85178FE}"/>
              </a:ext>
            </a:extLst>
          </p:cNvPr>
          <p:cNvSpPr txBox="1">
            <a:spLocks/>
          </p:cNvSpPr>
          <p:nvPr/>
        </p:nvSpPr>
        <p:spPr bwMode="auto">
          <a:xfrm>
            <a:off x="638350" y="4522969"/>
            <a:ext cx="2812942" cy="8160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buFontTx/>
              <a:buNone/>
            </a:pPr>
            <a:r>
              <a:rPr lang="en-US" sz="2800" kern="0"/>
              <a:t>Training Data</a:t>
            </a:r>
          </a:p>
          <a:p>
            <a:pPr marL="0" indent="0">
              <a:buFontTx/>
              <a:buNone/>
            </a:pPr>
            <a:endParaRPr lang="en-US" sz="2800" kern="0"/>
          </a:p>
        </p:txBody>
      </p:sp>
    </p:spTree>
    <p:extLst>
      <p:ext uri="{BB962C8B-B14F-4D97-AF65-F5344CB8AC3E}">
        <p14:creationId xmlns:p14="http://schemas.microsoft.com/office/powerpoint/2010/main" val="104841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9A0EC-2013-4D8B-8C41-638AAEDD0247}"/>
              </a:ext>
            </a:extLst>
          </p:cNvPr>
          <p:cNvSpPr>
            <a:spLocks noGrp="1"/>
          </p:cNvSpPr>
          <p:nvPr>
            <p:ph type="title"/>
          </p:nvPr>
        </p:nvSpPr>
        <p:spPr>
          <a:xfrm>
            <a:off x="408560" y="148600"/>
            <a:ext cx="8229600" cy="1143000"/>
          </a:xfrm>
        </p:spPr>
        <p:txBody>
          <a:bodyPr/>
          <a:lstStyle/>
          <a:p>
            <a:pPr algn="l"/>
            <a:r>
              <a:rPr lang="en-US"/>
              <a:t>Prosody can be Busy</a:t>
            </a:r>
          </a:p>
        </p:txBody>
      </p:sp>
      <p:sp>
        <p:nvSpPr>
          <p:cNvPr id="4" name="Content Placeholder 2">
            <a:extLst>
              <a:ext uri="{FF2B5EF4-FFF2-40B4-BE49-F238E27FC236}">
                <a16:creationId xmlns:a16="http://schemas.microsoft.com/office/drawing/2014/main" id="{72E8A3F4-A853-4689-89D7-C8C96CD4ED9E}"/>
              </a:ext>
            </a:extLst>
          </p:cNvPr>
          <p:cNvSpPr txBox="1">
            <a:spLocks/>
          </p:cNvSpPr>
          <p:nvPr/>
        </p:nvSpPr>
        <p:spPr bwMode="auto">
          <a:xfrm>
            <a:off x="5723138" y="1504025"/>
            <a:ext cx="2374777"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endParaRPr lang="en-US" kern="0"/>
          </a:p>
        </p:txBody>
      </p:sp>
      <p:cxnSp>
        <p:nvCxnSpPr>
          <p:cNvPr id="9" name="Straight Arrow Connector 8">
            <a:extLst>
              <a:ext uri="{FF2B5EF4-FFF2-40B4-BE49-F238E27FC236}">
                <a16:creationId xmlns:a16="http://schemas.microsoft.com/office/drawing/2014/main" id="{685449CF-F47A-4451-9397-64AC4619FD94}"/>
              </a:ext>
            </a:extLst>
          </p:cNvPr>
          <p:cNvCxnSpPr>
            <a:cxnSpLocks/>
          </p:cNvCxnSpPr>
          <p:nvPr/>
        </p:nvCxnSpPr>
        <p:spPr bwMode="auto">
          <a:xfrm>
            <a:off x="2841490" y="2452622"/>
            <a:ext cx="447955" cy="59582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6D41784A-AD63-4471-95F6-25C37FD7496D}"/>
              </a:ext>
            </a:extLst>
          </p:cNvPr>
          <p:cNvCxnSpPr>
            <a:cxnSpLocks/>
          </p:cNvCxnSpPr>
          <p:nvPr/>
        </p:nvCxnSpPr>
        <p:spPr bwMode="auto">
          <a:xfrm flipV="1">
            <a:off x="2850423" y="3926661"/>
            <a:ext cx="409978" cy="470241"/>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3C320B5D-D22F-42CB-8E7F-F949128E0BAE}"/>
              </a:ext>
            </a:extLst>
          </p:cNvPr>
          <p:cNvCxnSpPr>
            <a:cxnSpLocks/>
          </p:cNvCxnSpPr>
          <p:nvPr/>
        </p:nvCxnSpPr>
        <p:spPr bwMode="auto">
          <a:xfrm>
            <a:off x="2935184" y="3455574"/>
            <a:ext cx="237310"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pic>
        <p:nvPicPr>
          <p:cNvPr id="1028" name="Picture 4" descr="Speech waveforms">
            <a:extLst>
              <a:ext uri="{FF2B5EF4-FFF2-40B4-BE49-F238E27FC236}">
                <a16:creationId xmlns:a16="http://schemas.microsoft.com/office/drawing/2014/main" id="{36F052F5-0D53-457A-B596-3F63E2695FF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79" t="6774" r="926" b="15702"/>
          <a:stretch/>
        </p:blipFill>
        <p:spPr bwMode="auto">
          <a:xfrm>
            <a:off x="4655937" y="3151253"/>
            <a:ext cx="1678894" cy="608642"/>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5D516DF3-61D9-4893-9719-93B413D2AEE3}"/>
              </a:ext>
            </a:extLst>
          </p:cNvPr>
          <p:cNvGrpSpPr/>
          <p:nvPr/>
        </p:nvGrpSpPr>
        <p:grpSpPr>
          <a:xfrm>
            <a:off x="6432705" y="2064886"/>
            <a:ext cx="3023040" cy="3690891"/>
            <a:chOff x="5615120" y="2043823"/>
            <a:chExt cx="3023040" cy="3690891"/>
          </a:xfrm>
        </p:grpSpPr>
        <p:sp>
          <p:nvSpPr>
            <p:cNvPr id="5" name="Content Placeholder 2">
              <a:extLst>
                <a:ext uri="{FF2B5EF4-FFF2-40B4-BE49-F238E27FC236}">
                  <a16:creationId xmlns:a16="http://schemas.microsoft.com/office/drawing/2014/main" id="{E3644B24-44F0-4B80-A6B2-B7A954A30877}"/>
                </a:ext>
              </a:extLst>
            </p:cNvPr>
            <p:cNvSpPr txBox="1">
              <a:spLocks/>
            </p:cNvSpPr>
            <p:nvPr/>
          </p:nvSpPr>
          <p:spPr bwMode="auto">
            <a:xfrm>
              <a:off x="6263383" y="2043823"/>
              <a:ext cx="2374777" cy="36908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buFontTx/>
                <a:buNone/>
              </a:pPr>
              <a:r>
                <a:rPr lang="en-US" sz="2000" kern="0"/>
                <a:t>Paralinguistic functions</a:t>
              </a:r>
            </a:p>
            <a:p>
              <a:pPr marL="0" indent="0">
                <a:buFontTx/>
                <a:buNone/>
              </a:pPr>
              <a:endParaRPr lang="en-US" sz="2000" kern="0"/>
            </a:p>
            <a:p>
              <a:pPr marL="0" indent="0">
                <a:buFontTx/>
                <a:buNone/>
              </a:pPr>
              <a:r>
                <a:rPr lang="en-US" sz="2000" kern="0"/>
                <a:t>Phonological functions</a:t>
              </a:r>
            </a:p>
            <a:p>
              <a:pPr marL="0" indent="0">
                <a:buFontTx/>
                <a:buNone/>
              </a:pPr>
              <a:endParaRPr lang="en-US" sz="2000" kern="0"/>
            </a:p>
            <a:p>
              <a:pPr marL="0" indent="0">
                <a:buFontTx/>
                <a:buNone/>
              </a:pPr>
              <a:r>
                <a:rPr lang="en-US" sz="2000" kern="0"/>
                <a:t>Pragmatic functions </a:t>
              </a:r>
            </a:p>
          </p:txBody>
        </p:sp>
        <p:cxnSp>
          <p:nvCxnSpPr>
            <p:cNvPr id="19" name="Straight Arrow Connector 18">
              <a:extLst>
                <a:ext uri="{FF2B5EF4-FFF2-40B4-BE49-F238E27FC236}">
                  <a16:creationId xmlns:a16="http://schemas.microsoft.com/office/drawing/2014/main" id="{9330108E-AAAC-4C1C-BB17-A32A6238BF8A}"/>
                </a:ext>
              </a:extLst>
            </p:cNvPr>
            <p:cNvCxnSpPr>
              <a:cxnSpLocks/>
            </p:cNvCxnSpPr>
            <p:nvPr/>
          </p:nvCxnSpPr>
          <p:spPr bwMode="auto">
            <a:xfrm flipH="1">
              <a:off x="5615120" y="2496941"/>
              <a:ext cx="648070" cy="530440"/>
            </a:xfrm>
            <a:prstGeom prst="straightConnector1">
              <a:avLst/>
            </a:prstGeom>
            <a:solidFill>
              <a:schemeClr val="accent1"/>
            </a:solidFill>
            <a:ln w="28575" cap="flat" cmpd="sng" algn="ctr">
              <a:solidFill>
                <a:schemeClr val="tx1"/>
              </a:solidFill>
              <a:prstDash val="solid"/>
              <a:round/>
              <a:headEnd type="triangle" w="med" len="med"/>
              <a:tailEnd type="none" w="med" len="med"/>
            </a:ln>
            <a:effectLst/>
          </p:spPr>
        </p:cxnSp>
        <p:cxnSp>
          <p:nvCxnSpPr>
            <p:cNvPr id="20" name="Straight Arrow Connector 19">
              <a:extLst>
                <a:ext uri="{FF2B5EF4-FFF2-40B4-BE49-F238E27FC236}">
                  <a16:creationId xmlns:a16="http://schemas.microsoft.com/office/drawing/2014/main" id="{A9CF1352-9D3B-44FD-880F-59FFC0009A92}"/>
                </a:ext>
              </a:extLst>
            </p:cNvPr>
            <p:cNvCxnSpPr>
              <a:cxnSpLocks/>
            </p:cNvCxnSpPr>
            <p:nvPr/>
          </p:nvCxnSpPr>
          <p:spPr bwMode="auto">
            <a:xfrm flipH="1" flipV="1">
              <a:off x="5615120" y="3862350"/>
              <a:ext cx="619219" cy="457200"/>
            </a:xfrm>
            <a:prstGeom prst="straightConnector1">
              <a:avLst/>
            </a:prstGeom>
            <a:solidFill>
              <a:schemeClr val="accent1"/>
            </a:solidFill>
            <a:ln w="28575" cap="flat" cmpd="sng" algn="ctr">
              <a:solidFill>
                <a:schemeClr val="tx1"/>
              </a:solidFill>
              <a:prstDash val="solid"/>
              <a:round/>
              <a:headEnd type="triangle" w="med" len="med"/>
              <a:tailEnd type="none" w="med" len="med"/>
            </a:ln>
            <a:effectLst/>
          </p:spPr>
        </p:cxnSp>
        <p:cxnSp>
          <p:nvCxnSpPr>
            <p:cNvPr id="21" name="Straight Arrow Connector 20">
              <a:extLst>
                <a:ext uri="{FF2B5EF4-FFF2-40B4-BE49-F238E27FC236}">
                  <a16:creationId xmlns:a16="http://schemas.microsoft.com/office/drawing/2014/main" id="{839EB065-D9A5-46C3-A229-12D8F344EBD9}"/>
                </a:ext>
              </a:extLst>
            </p:cNvPr>
            <p:cNvCxnSpPr>
              <a:cxnSpLocks/>
            </p:cNvCxnSpPr>
            <p:nvPr/>
          </p:nvCxnSpPr>
          <p:spPr bwMode="auto">
            <a:xfrm flipH="1">
              <a:off x="5615120" y="3422342"/>
              <a:ext cx="648070" cy="26633"/>
            </a:xfrm>
            <a:prstGeom prst="straightConnector1">
              <a:avLst/>
            </a:prstGeom>
            <a:solidFill>
              <a:schemeClr val="accent1"/>
            </a:solidFill>
            <a:ln w="28575" cap="flat" cmpd="sng" algn="ctr">
              <a:solidFill>
                <a:schemeClr val="tx1"/>
              </a:solidFill>
              <a:prstDash val="solid"/>
              <a:round/>
              <a:headEnd type="triangle" w="med" len="med"/>
              <a:tailEnd type="none" w="med" len="med"/>
            </a:ln>
            <a:effectLst/>
          </p:spPr>
        </p:cxnSp>
      </p:grpSp>
      <p:sp>
        <p:nvSpPr>
          <p:cNvPr id="6" name="TextBox 5">
            <a:extLst>
              <a:ext uri="{FF2B5EF4-FFF2-40B4-BE49-F238E27FC236}">
                <a16:creationId xmlns:a16="http://schemas.microsoft.com/office/drawing/2014/main" id="{E6687900-42A7-46A9-89B4-3361063E68E6}"/>
              </a:ext>
            </a:extLst>
          </p:cNvPr>
          <p:cNvSpPr txBox="1"/>
          <p:nvPr/>
        </p:nvSpPr>
        <p:spPr>
          <a:xfrm>
            <a:off x="3289445" y="3101631"/>
            <a:ext cx="1097932" cy="707886"/>
          </a:xfrm>
          <a:prstGeom prst="rect">
            <a:avLst/>
          </a:prstGeom>
          <a:noFill/>
        </p:spPr>
        <p:txBody>
          <a:bodyPr wrap="square" rtlCol="0">
            <a:spAutoFit/>
          </a:bodyPr>
          <a:lstStyle/>
          <a:p>
            <a:pPr>
              <a:spcBef>
                <a:spcPts val="1200"/>
              </a:spcBef>
            </a:pPr>
            <a:r>
              <a:rPr lang="en-US" sz="2000">
                <a:solidFill>
                  <a:srgbClr val="FFFF00"/>
                </a:solidFill>
              </a:rPr>
              <a:t>super-position</a:t>
            </a:r>
          </a:p>
        </p:txBody>
      </p:sp>
      <p:sp>
        <p:nvSpPr>
          <p:cNvPr id="7" name="Oval 6">
            <a:extLst>
              <a:ext uri="{FF2B5EF4-FFF2-40B4-BE49-F238E27FC236}">
                <a16:creationId xmlns:a16="http://schemas.microsoft.com/office/drawing/2014/main" id="{C623A78E-8A0E-131D-3FB6-2EBEA91E74EB}"/>
              </a:ext>
            </a:extLst>
          </p:cNvPr>
          <p:cNvSpPr/>
          <p:nvPr/>
        </p:nvSpPr>
        <p:spPr bwMode="auto">
          <a:xfrm>
            <a:off x="495667" y="1760706"/>
            <a:ext cx="2237805" cy="933855"/>
          </a:xfrm>
          <a:prstGeom prst="ellipse">
            <a:avLst/>
          </a:prstGeom>
          <a:gradFill flip="none" rotWithShape="1">
            <a:gsLst>
              <a:gs pos="0">
                <a:srgbClr val="218FF4">
                  <a:shade val="30000"/>
                  <a:satMod val="115000"/>
                </a:srgbClr>
              </a:gs>
              <a:gs pos="50000">
                <a:srgbClr val="218FF4">
                  <a:shade val="67500"/>
                  <a:satMod val="115000"/>
                </a:srgbClr>
              </a:gs>
              <a:gs pos="100000">
                <a:srgbClr val="218FF4">
                  <a:shade val="100000"/>
                  <a:satMod val="115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t>Paralinguistic </a:t>
            </a:r>
          </a:p>
          <a:p>
            <a:pPr marL="0" marR="0" indent="0" algn="l"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a:ln>
                  <a:noFill/>
                </a:ln>
                <a:solidFill>
                  <a:schemeClr val="tx1"/>
                </a:solidFill>
                <a:effectLst/>
                <a:latin typeface="Arial" charset="0"/>
                <a:ea typeface="ＭＳ Ｐゴシック" pitchFamily="50" charset="-128"/>
              </a:rPr>
              <a:t>Functions</a:t>
            </a:r>
          </a:p>
        </p:txBody>
      </p:sp>
      <p:sp>
        <p:nvSpPr>
          <p:cNvPr id="16" name="Oval 15">
            <a:extLst>
              <a:ext uri="{FF2B5EF4-FFF2-40B4-BE49-F238E27FC236}">
                <a16:creationId xmlns:a16="http://schemas.microsoft.com/office/drawing/2014/main" id="{7C9926AC-2B21-DC75-39B4-6F8BC5EF46EB}"/>
              </a:ext>
            </a:extLst>
          </p:cNvPr>
          <p:cNvSpPr/>
          <p:nvPr/>
        </p:nvSpPr>
        <p:spPr bwMode="auto">
          <a:xfrm>
            <a:off x="495667" y="4113503"/>
            <a:ext cx="2237805" cy="933855"/>
          </a:xfrm>
          <a:prstGeom prst="ellipse">
            <a:avLst/>
          </a:prstGeom>
          <a:gradFill flip="none" rotWithShape="1">
            <a:gsLst>
              <a:gs pos="0">
                <a:srgbClr val="23C5C5">
                  <a:shade val="30000"/>
                  <a:satMod val="115000"/>
                </a:srgbClr>
              </a:gs>
              <a:gs pos="50000">
                <a:srgbClr val="23C5C5">
                  <a:shade val="67500"/>
                  <a:satMod val="115000"/>
                </a:srgbClr>
              </a:gs>
              <a:gs pos="100000">
                <a:srgbClr val="23C5C5">
                  <a:shade val="100000"/>
                  <a:satMod val="115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t>Pragmatic </a:t>
            </a:r>
          </a:p>
          <a:p>
            <a:pPr marL="0" marR="0" indent="0" algn="l"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a:ln>
                  <a:noFill/>
                </a:ln>
                <a:solidFill>
                  <a:schemeClr val="tx1"/>
                </a:solidFill>
                <a:effectLst/>
                <a:latin typeface="Arial" charset="0"/>
                <a:ea typeface="ＭＳ Ｐゴシック" pitchFamily="50" charset="-128"/>
              </a:rPr>
              <a:t>Functions</a:t>
            </a:r>
          </a:p>
        </p:txBody>
      </p:sp>
      <p:sp>
        <p:nvSpPr>
          <p:cNvPr id="18" name="Oval 17">
            <a:extLst>
              <a:ext uri="{FF2B5EF4-FFF2-40B4-BE49-F238E27FC236}">
                <a16:creationId xmlns:a16="http://schemas.microsoft.com/office/drawing/2014/main" id="{3BCEACDC-2EFF-710D-4D3E-3066E13D75E2}"/>
              </a:ext>
            </a:extLst>
          </p:cNvPr>
          <p:cNvSpPr/>
          <p:nvPr/>
        </p:nvSpPr>
        <p:spPr bwMode="auto">
          <a:xfrm>
            <a:off x="495667" y="2955414"/>
            <a:ext cx="2237805" cy="933855"/>
          </a:xfrm>
          <a:prstGeom prst="ellipse">
            <a:avLst/>
          </a:prstGeom>
          <a:gradFill flip="none" rotWithShape="1">
            <a:gsLst>
              <a:gs pos="0">
                <a:srgbClr val="989BB9">
                  <a:shade val="30000"/>
                  <a:satMod val="115000"/>
                </a:srgbClr>
              </a:gs>
              <a:gs pos="50000">
                <a:srgbClr val="989BB9">
                  <a:shade val="67500"/>
                  <a:satMod val="115000"/>
                </a:srgbClr>
              </a:gs>
              <a:gs pos="100000">
                <a:srgbClr val="989BB9">
                  <a:shade val="100000"/>
                  <a:satMod val="115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t>Phonological </a:t>
            </a:r>
          </a:p>
          <a:p>
            <a:pPr marL="0" marR="0" indent="0" algn="l"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a:ln>
                  <a:noFill/>
                </a:ln>
                <a:solidFill>
                  <a:schemeClr val="tx1"/>
                </a:solidFill>
                <a:effectLst/>
                <a:latin typeface="Arial" charset="0"/>
                <a:ea typeface="ＭＳ Ｐゴシック" pitchFamily="50" charset="-128"/>
              </a:rPr>
              <a:t>Functions</a:t>
            </a:r>
          </a:p>
        </p:txBody>
      </p:sp>
      <p:cxnSp>
        <p:nvCxnSpPr>
          <p:cNvPr id="14" name="Straight Arrow Connector 13">
            <a:extLst>
              <a:ext uri="{FF2B5EF4-FFF2-40B4-BE49-F238E27FC236}">
                <a16:creationId xmlns:a16="http://schemas.microsoft.com/office/drawing/2014/main" id="{BC5B9FEB-46AB-0B91-56E8-5804D0763F90}"/>
              </a:ext>
            </a:extLst>
          </p:cNvPr>
          <p:cNvCxnSpPr>
            <a:cxnSpLocks/>
          </p:cNvCxnSpPr>
          <p:nvPr/>
        </p:nvCxnSpPr>
        <p:spPr bwMode="auto">
          <a:xfrm>
            <a:off x="4334690" y="3455574"/>
            <a:ext cx="237310"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3" name="TextBox 2">
            <a:extLst>
              <a:ext uri="{FF2B5EF4-FFF2-40B4-BE49-F238E27FC236}">
                <a16:creationId xmlns:a16="http://schemas.microsoft.com/office/drawing/2014/main" id="{1196F7AB-BD01-82B7-BAF7-E141E21DD341}"/>
              </a:ext>
            </a:extLst>
          </p:cNvPr>
          <p:cNvSpPr txBox="1"/>
          <p:nvPr/>
        </p:nvSpPr>
        <p:spPr>
          <a:xfrm>
            <a:off x="1229177" y="5491592"/>
            <a:ext cx="7740011" cy="461665"/>
          </a:xfrm>
          <a:prstGeom prst="rect">
            <a:avLst/>
          </a:prstGeom>
          <a:noFill/>
        </p:spPr>
        <p:txBody>
          <a:bodyPr wrap="square" rtlCol="0">
            <a:spAutoFit/>
          </a:bodyPr>
          <a:lstStyle/>
          <a:p>
            <a:r>
              <a:rPr lang="en-US" sz="2400"/>
              <a:t>prosody transfer, style transfer, disentanglement</a:t>
            </a:r>
          </a:p>
        </p:txBody>
      </p:sp>
    </p:spTree>
    <p:extLst>
      <p:ext uri="{BB962C8B-B14F-4D97-AF65-F5344CB8AC3E}">
        <p14:creationId xmlns:p14="http://schemas.microsoft.com/office/powerpoint/2010/main" val="247409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DB08-604E-60CF-AF94-53EAD6A17B4D}"/>
              </a:ext>
            </a:extLst>
          </p:cNvPr>
          <p:cNvSpPr>
            <a:spLocks noGrp="1"/>
          </p:cNvSpPr>
          <p:nvPr>
            <p:ph type="title"/>
          </p:nvPr>
        </p:nvSpPr>
        <p:spPr/>
        <p:txBody>
          <a:bodyPr/>
          <a:lstStyle/>
          <a:p>
            <a:pPr algn="l"/>
            <a:r>
              <a:rPr lang="en-US"/>
              <a:t>Prosody for Intelligibility</a:t>
            </a:r>
          </a:p>
        </p:txBody>
      </p:sp>
      <p:pic>
        <p:nvPicPr>
          <p:cNvPr id="5" name="DECtalk_demo">
            <a:hlinkClick r:id="" action="ppaction://media"/>
            <a:extLst>
              <a:ext uri="{FF2B5EF4-FFF2-40B4-BE49-F238E27FC236}">
                <a16:creationId xmlns:a16="http://schemas.microsoft.com/office/drawing/2014/main" id="{872C78C4-980B-929E-AF30-6281D2E969E8}"/>
              </a:ext>
            </a:extLst>
          </p:cNvPr>
          <p:cNvPicPr>
            <a:picLocks noGrp="1" noChangeAspect="1"/>
          </p:cNvPicPr>
          <p:nvPr>
            <p:ph idx="1"/>
            <a:audioFile r:link="rId1"/>
            <p:extLst>
              <p:ext uri="{DAA4B4D4-6D71-4841-9C94-3DE7FCFB9230}">
                <p14:media xmlns:p14="http://schemas.microsoft.com/office/powerpoint/2010/main" r:embed="rId2">
                  <p14:trim st="1278" end="3490"/>
                </p14:media>
              </p:ext>
            </p:extLst>
          </p:nvPr>
        </p:nvPicPr>
        <p:blipFill>
          <a:blip r:embed="rId5"/>
          <a:stretch>
            <a:fillRect/>
          </a:stretch>
        </p:blipFill>
        <p:spPr>
          <a:xfrm>
            <a:off x="2453237" y="1482835"/>
            <a:ext cx="609600" cy="609600"/>
          </a:xfrm>
        </p:spPr>
      </p:pic>
      <p:sp>
        <p:nvSpPr>
          <p:cNvPr id="4" name="TextBox 3">
            <a:extLst>
              <a:ext uri="{FF2B5EF4-FFF2-40B4-BE49-F238E27FC236}">
                <a16:creationId xmlns:a16="http://schemas.microsoft.com/office/drawing/2014/main" id="{36C35A3D-1B03-42CC-FD32-42C80C9D6439}"/>
              </a:ext>
            </a:extLst>
          </p:cNvPr>
          <p:cNvSpPr txBox="1"/>
          <p:nvPr/>
        </p:nvSpPr>
        <p:spPr>
          <a:xfrm>
            <a:off x="457200" y="6414363"/>
            <a:ext cx="3642026" cy="246221"/>
          </a:xfrm>
          <a:prstGeom prst="rect">
            <a:avLst/>
          </a:prstGeom>
          <a:noFill/>
        </p:spPr>
        <p:txBody>
          <a:bodyPr wrap="square" rtlCol="0">
            <a:spAutoFit/>
          </a:bodyPr>
          <a:lstStyle/>
          <a:p>
            <a:r>
              <a:rPr lang="en-US" sz="1000"/>
              <a:t>DECtalk </a:t>
            </a:r>
            <a:r>
              <a:rPr lang="en-US" sz="1000" dirty="0"/>
              <a:t>clip by Morn, via Wikimedia Commons </a:t>
            </a:r>
          </a:p>
        </p:txBody>
      </p:sp>
      <p:sp>
        <p:nvSpPr>
          <p:cNvPr id="6" name="TextBox 5">
            <a:extLst>
              <a:ext uri="{FF2B5EF4-FFF2-40B4-BE49-F238E27FC236}">
                <a16:creationId xmlns:a16="http://schemas.microsoft.com/office/drawing/2014/main" id="{F715E380-840F-E348-82BA-D887B9E92F32}"/>
              </a:ext>
            </a:extLst>
          </p:cNvPr>
          <p:cNvSpPr txBox="1"/>
          <p:nvPr/>
        </p:nvSpPr>
        <p:spPr>
          <a:xfrm>
            <a:off x="3334327" y="1457771"/>
            <a:ext cx="3715966" cy="496996"/>
          </a:xfrm>
          <a:prstGeom prst="rect">
            <a:avLst/>
          </a:prstGeom>
          <a:noFill/>
        </p:spPr>
        <p:txBody>
          <a:bodyPr wrap="square" rtlCol="0">
            <a:spAutoFit/>
          </a:bodyPr>
          <a:lstStyle/>
          <a:p>
            <a:pPr>
              <a:lnSpc>
                <a:spcPct val="150000"/>
              </a:lnSpc>
            </a:pPr>
            <a:r>
              <a:rPr lang="en-US" sz="2000" dirty="0"/>
              <a:t>What prosody do you hear? </a:t>
            </a:r>
          </a:p>
        </p:txBody>
      </p:sp>
      <p:sp>
        <p:nvSpPr>
          <p:cNvPr id="7" name="TextBox 6">
            <a:extLst>
              <a:ext uri="{FF2B5EF4-FFF2-40B4-BE49-F238E27FC236}">
                <a16:creationId xmlns:a16="http://schemas.microsoft.com/office/drawing/2014/main" id="{C5674AC7-E1C0-34FF-AC27-145C1ACD8E0F}"/>
              </a:ext>
            </a:extLst>
          </p:cNvPr>
          <p:cNvSpPr txBox="1"/>
          <p:nvPr/>
        </p:nvSpPr>
        <p:spPr>
          <a:xfrm>
            <a:off x="3334327" y="2493402"/>
            <a:ext cx="5903802" cy="213590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t>Lexical </a:t>
            </a:r>
            <a:r>
              <a:rPr lang="en-US" sz="2000"/>
              <a:t>accent </a:t>
            </a:r>
          </a:p>
          <a:p>
            <a:pPr marL="342900" indent="-342900">
              <a:lnSpc>
                <a:spcPct val="150000"/>
              </a:lnSpc>
              <a:buFont typeface="Arial" panose="020B0604020202020204" pitchFamily="34" charset="0"/>
              <a:buChar char="•"/>
            </a:pPr>
            <a:r>
              <a:rPr lang="en-US" sz="2000"/>
              <a:t>Phrasing </a:t>
            </a:r>
            <a:r>
              <a:rPr lang="en-US" sz="2000" dirty="0"/>
              <a:t>and boundaries</a:t>
            </a:r>
          </a:p>
          <a:p>
            <a:pPr>
              <a:lnSpc>
                <a:spcPct val="150000"/>
              </a:lnSpc>
            </a:pPr>
            <a:endParaRPr lang="en-US" sz="1100" dirty="0"/>
          </a:p>
          <a:p>
            <a:pPr marL="342900" indent="-342900">
              <a:lnSpc>
                <a:spcPct val="150000"/>
              </a:lnSpc>
              <a:buFont typeface="Arial" panose="020B0604020202020204" pitchFamily="34" charset="0"/>
              <a:buChar char="•"/>
            </a:pPr>
            <a:r>
              <a:rPr lang="en-US" sz="2000" dirty="0"/>
              <a:t>pitch height</a:t>
            </a:r>
          </a:p>
          <a:p>
            <a:pPr marL="342900" indent="-342900">
              <a:lnSpc>
                <a:spcPct val="150000"/>
              </a:lnSpc>
              <a:buFont typeface="Arial" panose="020B0604020202020204" pitchFamily="34" charset="0"/>
              <a:buChar char="•"/>
            </a:pPr>
            <a:r>
              <a:rPr lang="en-US" sz="2000" dirty="0"/>
              <a:t>duration</a:t>
            </a:r>
          </a:p>
        </p:txBody>
      </p:sp>
      <p:sp>
        <p:nvSpPr>
          <p:cNvPr id="3" name="Rectangle 2"/>
          <p:cNvSpPr/>
          <p:nvPr/>
        </p:nvSpPr>
        <p:spPr>
          <a:xfrm>
            <a:off x="471714" y="1562130"/>
            <a:ext cx="1762021" cy="369332"/>
          </a:xfrm>
          <a:prstGeom prst="rect">
            <a:avLst/>
          </a:prstGeom>
        </p:spPr>
        <p:txBody>
          <a:bodyPr wrap="none">
            <a:spAutoFit/>
          </a:bodyPr>
          <a:lstStyle/>
          <a:p>
            <a:r>
              <a:rPr lang="en-US" err="1"/>
              <a:t>DECtalk</a:t>
            </a:r>
            <a:r>
              <a:rPr lang="en-US"/>
              <a:t> (1984)</a:t>
            </a:r>
            <a:endParaRPr lang="en-US" dirty="0"/>
          </a:p>
        </p:txBody>
      </p:sp>
      <p:pic>
        <p:nvPicPr>
          <p:cNvPr id="10" name="DECtalk_demo">
            <a:hlinkClick r:id="" action="ppaction://media"/>
            <a:extLst>
              <a:ext uri="{FF2B5EF4-FFF2-40B4-BE49-F238E27FC236}">
                <a16:creationId xmlns:a16="http://schemas.microsoft.com/office/drawing/2014/main" id="{9D14558D-A81D-AE38-C6D6-0A83F66094C6}"/>
              </a:ext>
            </a:extLst>
          </p:cNvPr>
          <p:cNvPicPr>
            <a:picLocks noChangeAspect="1"/>
          </p:cNvPicPr>
          <p:nvPr>
            <a:audioFile r:link="rId1"/>
            <p:extLst>
              <p:ext uri="{DAA4B4D4-6D71-4841-9C94-3DE7FCFB9230}">
                <p14:media xmlns:p14="http://schemas.microsoft.com/office/powerpoint/2010/main" r:embed="rId2">
                  <p14:trim st="1357" end="7336"/>
                </p14:media>
              </p:ext>
            </p:extLst>
          </p:nvPr>
        </p:nvPicPr>
        <p:blipFill>
          <a:blip r:embed="rId5"/>
          <a:stretch>
            <a:fillRect/>
          </a:stretch>
        </p:blipFill>
        <p:spPr bwMode="auto">
          <a:xfrm>
            <a:off x="7050293" y="1482835"/>
            <a:ext cx="609600" cy="609600"/>
          </a:xfrm>
          <a:prstGeom prst="rect">
            <a:avLst/>
          </a:prstGeom>
          <a:noFill/>
          <a:ln w="9525">
            <a:noFill/>
            <a:miter lim="800000"/>
            <a:headEnd/>
            <a:tailEnd/>
          </a:ln>
          <a:effectLst/>
        </p:spPr>
      </p:pic>
    </p:spTree>
    <p:extLst>
      <p:ext uri="{BB962C8B-B14F-4D97-AF65-F5344CB8AC3E}">
        <p14:creationId xmlns:p14="http://schemas.microsoft.com/office/powerpoint/2010/main" val="191002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232"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5307" fill="hold"/>
                                        <p:tgtEl>
                                          <p:spTgt spid="10"/>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5"/>
                </p:tgtEl>
              </p:cMediaNode>
            </p:audio>
            <p:audio>
              <p:cMediaNode vol="80000" showWhenStopped="0">
                <p:cTn id="22" fill="hold" display="0">
                  <p:stCondLst>
                    <p:cond delay="indefinite"/>
                  </p:stCondLst>
                  <p:endCondLst>
                    <p:cond evt="onStopAudio" delay="0">
                      <p:tgtEl>
                        <p:sldTgt/>
                      </p:tgtEl>
                    </p:cond>
                  </p:endCondLst>
                </p:cTn>
                <p:tgtEl>
                  <p:spTgt spid="10"/>
                </p:tgtEl>
              </p:cMediaNode>
            </p:audio>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EABD4-B531-4E15-B148-770C53D5BC32}"/>
              </a:ext>
            </a:extLst>
          </p:cNvPr>
          <p:cNvSpPr>
            <a:spLocks noGrp="1"/>
          </p:cNvSpPr>
          <p:nvPr>
            <p:ph type="title"/>
          </p:nvPr>
        </p:nvSpPr>
        <p:spPr>
          <a:xfrm>
            <a:off x="457200" y="171465"/>
            <a:ext cx="3889717" cy="1077468"/>
          </a:xfrm>
        </p:spPr>
        <p:txBody>
          <a:bodyPr/>
          <a:lstStyle/>
          <a:p>
            <a:pPr algn="l"/>
            <a:r>
              <a:rPr lang="en-US" dirty="0"/>
              <a:t>Contents </a:t>
            </a:r>
          </a:p>
        </p:txBody>
      </p:sp>
      <p:sp>
        <p:nvSpPr>
          <p:cNvPr id="6" name="Content Placeholder 5">
            <a:extLst>
              <a:ext uri="{FF2B5EF4-FFF2-40B4-BE49-F238E27FC236}">
                <a16:creationId xmlns:a16="http://schemas.microsoft.com/office/drawing/2014/main" id="{F55E204D-3005-4944-A3BC-5B72E8B915D9}"/>
              </a:ext>
            </a:extLst>
          </p:cNvPr>
          <p:cNvSpPr>
            <a:spLocks noGrp="1"/>
          </p:cNvSpPr>
          <p:nvPr>
            <p:ph idx="1"/>
          </p:nvPr>
        </p:nvSpPr>
        <p:spPr>
          <a:xfrm>
            <a:off x="469726" y="1282801"/>
            <a:ext cx="6400754" cy="4062167"/>
          </a:xfrm>
        </p:spPr>
        <p:txBody>
          <a:bodyPr numCol="1"/>
          <a:lstStyle/>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Introduction</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Production, Perception</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Classic Linguistic Prosody</a:t>
            </a:r>
          </a:p>
          <a:p>
            <a:pPr fontAlgn="b">
              <a:lnSpc>
                <a:spcPct val="140000"/>
              </a:lnSpc>
              <a:spcBef>
                <a:spcPts val="0"/>
              </a:spcBef>
              <a:spcAft>
                <a:spcPts val="0"/>
              </a:spcAft>
            </a:pPr>
            <a:r>
              <a:rPr lang="en-US" sz="2800" kern="1200" dirty="0">
                <a:solidFill>
                  <a:schemeClr val="tx1">
                    <a:lumMod val="65000"/>
                  </a:schemeClr>
                </a:solidFill>
                <a:latin typeface="Calibri" panose="020F0502020204030204" pitchFamily="34" charset="0"/>
                <a:ea typeface="ＭＳ Ｐゴシック" panose="020B0600070205080204" pitchFamily="34" charset="-128"/>
              </a:rPr>
              <a:t>Technology and Techniques</a:t>
            </a:r>
          </a:p>
          <a:p>
            <a:pPr fontAlgn="b">
              <a:lnSpc>
                <a:spcPct val="140000"/>
              </a:lnSpc>
              <a:spcBef>
                <a:spcPts val="0"/>
              </a:spcBef>
              <a:spcAft>
                <a:spcPts val="0"/>
              </a:spcAft>
            </a:pPr>
            <a:r>
              <a:rPr lang="en-US" sz="2800" kern="1200" dirty="0" err="1">
                <a:solidFill>
                  <a:schemeClr val="tx1">
                    <a:lumMod val="50000"/>
                  </a:schemeClr>
                </a:solidFill>
                <a:latin typeface="Calibri" panose="020F0502020204030204" pitchFamily="34" charset="0"/>
                <a:ea typeface="ＭＳ Ｐゴシック" panose="020B0600070205080204" pitchFamily="34" charset="-128"/>
              </a:rPr>
              <a:t>Paralinguistics</a:t>
            </a:r>
            <a:r>
              <a:rPr lang="en-US" sz="2800" kern="1200" dirty="0">
                <a:solidFill>
                  <a:schemeClr val="tx1">
                    <a:lumMod val="50000"/>
                  </a:schemeClr>
                </a:solidFill>
                <a:latin typeface="Calibri" panose="020F0502020204030204" pitchFamily="34" charset="0"/>
                <a:ea typeface="ＭＳ Ｐゴシック" panose="020B0600070205080204" pitchFamily="34" charset="-128"/>
              </a:rPr>
              <a:t>, Pragmatics </a:t>
            </a:r>
          </a:p>
          <a:p>
            <a:pPr fontAlgn="b">
              <a:lnSpc>
                <a:spcPct val="140000"/>
              </a:lnSpc>
              <a:spcBef>
                <a:spcPts val="0"/>
              </a:spcBef>
              <a:spcAft>
                <a:spcPts val="0"/>
              </a:spcAft>
            </a:pPr>
            <a:r>
              <a:rPr lang="en-US" sz="2800" kern="1200">
                <a:latin typeface="Calibri" panose="020F0502020204030204" pitchFamily="34" charset="0"/>
                <a:ea typeface="ＭＳ Ｐゴシック" panose="020B0600070205080204" pitchFamily="34" charset="-128"/>
              </a:rPr>
              <a:t>Technology, Part 2</a:t>
            </a:r>
            <a:endParaRPr lang="en-US" sz="2800" kern="1200" dirty="0">
              <a:latin typeface="Calibri" panose="020F0502020204030204" pitchFamily="34" charset="0"/>
              <a:ea typeface="ＭＳ Ｐゴシック" panose="020B0600070205080204" pitchFamily="34" charset="-128"/>
            </a:endParaRP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Perspectives</a:t>
            </a:r>
          </a:p>
          <a:p>
            <a:pPr marL="0" indent="0">
              <a:lnSpc>
                <a:spcPct val="140000"/>
              </a:lnSpc>
              <a:spcBef>
                <a:spcPts val="1200"/>
              </a:spcBef>
              <a:buNone/>
            </a:pPr>
            <a:endParaRPr lang="en-US" sz="4000" dirty="0"/>
          </a:p>
        </p:txBody>
      </p:sp>
      <p:pic>
        <p:nvPicPr>
          <p:cNvPr id="1028" name="Picture 4" descr="Background, Seamless, Repetition, Pattern, Design">
            <a:extLst>
              <a:ext uri="{FF2B5EF4-FFF2-40B4-BE49-F238E27FC236}">
                <a16:creationId xmlns:a16="http://schemas.microsoft.com/office/drawing/2014/main" id="{AEA75B64-C9CD-4397-93B5-71B0047034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086" b="41718"/>
          <a:stretch/>
        </p:blipFill>
        <p:spPr bwMode="auto">
          <a:xfrm>
            <a:off x="0" y="6007318"/>
            <a:ext cx="9144000" cy="904973"/>
          </a:xfrm>
          <a:prstGeom prst="rect">
            <a:avLst/>
          </a:prstGeom>
          <a:noFill/>
          <a:extLst>
            <a:ext uri="{909E8E84-426E-40DD-AFC4-6F175D3DCCD1}">
              <a14:hiddenFill xmlns:a14="http://schemas.microsoft.com/office/drawing/2010/main">
                <a:solidFill>
                  <a:srgbClr val="FFFFFF"/>
                </a:solidFill>
              </a14:hiddenFill>
            </a:ext>
          </a:extLst>
        </p:spPr>
      </p:pic>
      <p:sp>
        <p:nvSpPr>
          <p:cNvPr id="8" name="Left Brace 7"/>
          <p:cNvSpPr/>
          <p:nvPr/>
        </p:nvSpPr>
        <p:spPr bwMode="auto">
          <a:xfrm>
            <a:off x="4990188" y="4067681"/>
            <a:ext cx="346363" cy="1046761"/>
          </a:xfrm>
          <a:prstGeom prst="lef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cxnSp>
        <p:nvCxnSpPr>
          <p:cNvPr id="4" name="Straight Connector 3">
            <a:extLst>
              <a:ext uri="{FF2B5EF4-FFF2-40B4-BE49-F238E27FC236}">
                <a16:creationId xmlns:a16="http://schemas.microsoft.com/office/drawing/2014/main" id="{ECB02375-BBAA-DDE3-890F-3F6CCA130FCE}"/>
              </a:ext>
            </a:extLst>
          </p:cNvPr>
          <p:cNvCxnSpPr>
            <a:cxnSpLocks/>
          </p:cNvCxnSpPr>
          <p:nvPr/>
        </p:nvCxnSpPr>
        <p:spPr bwMode="auto">
          <a:xfrm>
            <a:off x="3722146" y="4593515"/>
            <a:ext cx="12478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 name="TextBox 2">
            <a:extLst>
              <a:ext uri="{FF2B5EF4-FFF2-40B4-BE49-F238E27FC236}">
                <a16:creationId xmlns:a16="http://schemas.microsoft.com/office/drawing/2014/main" id="{AA27D274-BCA5-B7FE-83CC-84CD9131B2C4}"/>
              </a:ext>
            </a:extLst>
          </p:cNvPr>
          <p:cNvSpPr txBox="1"/>
          <p:nvPr/>
        </p:nvSpPr>
        <p:spPr>
          <a:xfrm>
            <a:off x="5253419" y="3972374"/>
            <a:ext cx="4572000" cy="1167371"/>
          </a:xfrm>
          <a:prstGeom prst="rect">
            <a:avLst/>
          </a:prstGeom>
          <a:noFill/>
        </p:spPr>
        <p:txBody>
          <a:bodyPr wrap="square">
            <a:spAutoFit/>
          </a:bodyPr>
          <a:lstStyle/>
          <a:p>
            <a:pPr marL="514350" indent="-514350">
              <a:lnSpc>
                <a:spcPct val="130000"/>
              </a:lnSpc>
              <a:buAutoNum type="arabicPeriod" startAt="24"/>
            </a:pPr>
            <a:r>
              <a:rPr lang="en-US" sz="2800">
                <a:latin typeface="Calibri" panose="020F0502020204030204" pitchFamily="34" charset="0"/>
                <a:ea typeface="ＭＳ Ｐゴシック" panose="020B0600070205080204" pitchFamily="34" charset="-128"/>
              </a:rPr>
              <a:t> Speech Synthesis</a:t>
            </a:r>
            <a:endParaRPr lang="en-US" sz="2800" dirty="0">
              <a:latin typeface="Calibri" panose="020F0502020204030204" pitchFamily="34" charset="0"/>
              <a:ea typeface="ＭＳ Ｐゴシック" panose="020B0600070205080204" pitchFamily="34" charset="-128"/>
            </a:endParaRPr>
          </a:p>
          <a:p>
            <a:pPr marL="514350" indent="-514350">
              <a:lnSpc>
                <a:spcPct val="130000"/>
              </a:lnSpc>
              <a:buAutoNum type="arabicPeriod" startAt="24"/>
            </a:pPr>
            <a:r>
              <a:rPr lang="en-US" sz="2800">
                <a:solidFill>
                  <a:schemeClr val="tx1">
                    <a:lumMod val="65000"/>
                  </a:schemeClr>
                </a:solidFill>
                <a:latin typeface="Calibri" panose="020F0502020204030204" pitchFamily="34" charset="0"/>
                <a:ea typeface="ＭＳ Ｐゴシック" panose="020B0600070205080204" pitchFamily="34" charset="-128"/>
              </a:rPr>
              <a:t> Dialog Systems</a:t>
            </a:r>
            <a:endParaRPr lang="en-US" sz="2800" dirty="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3082207424"/>
      </p:ext>
    </p:extLst>
  </p:cSld>
  <p:clrMapOvr>
    <a:masterClrMapping/>
  </p:clrMapOvr>
  <mc:AlternateContent xmlns:mc="http://schemas.openxmlformats.org/markup-compatibility/2006" xmlns:p14="http://schemas.microsoft.com/office/powerpoint/2010/main">
    <mc:Choice Requires="p14">
      <p:transition spd="slow" p14:dur="2000" advTm="2236"/>
    </mc:Choice>
    <mc:Fallback xmlns="">
      <p:transition spd="slow" advTm="223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EABD4-B531-4E15-B148-770C53D5BC32}"/>
              </a:ext>
            </a:extLst>
          </p:cNvPr>
          <p:cNvSpPr>
            <a:spLocks noGrp="1"/>
          </p:cNvSpPr>
          <p:nvPr>
            <p:ph type="title"/>
          </p:nvPr>
        </p:nvSpPr>
        <p:spPr>
          <a:xfrm>
            <a:off x="457200" y="171465"/>
            <a:ext cx="3889717" cy="1077468"/>
          </a:xfrm>
        </p:spPr>
        <p:txBody>
          <a:bodyPr/>
          <a:lstStyle/>
          <a:p>
            <a:pPr algn="l"/>
            <a:r>
              <a:rPr lang="en-US" dirty="0"/>
              <a:t>Contents </a:t>
            </a:r>
          </a:p>
        </p:txBody>
      </p:sp>
      <p:sp>
        <p:nvSpPr>
          <p:cNvPr id="6" name="Content Placeholder 5">
            <a:extLst>
              <a:ext uri="{FF2B5EF4-FFF2-40B4-BE49-F238E27FC236}">
                <a16:creationId xmlns:a16="http://schemas.microsoft.com/office/drawing/2014/main" id="{F55E204D-3005-4944-A3BC-5B72E8B915D9}"/>
              </a:ext>
            </a:extLst>
          </p:cNvPr>
          <p:cNvSpPr>
            <a:spLocks noGrp="1"/>
          </p:cNvSpPr>
          <p:nvPr>
            <p:ph idx="1"/>
          </p:nvPr>
        </p:nvSpPr>
        <p:spPr>
          <a:xfrm>
            <a:off x="469726" y="1282801"/>
            <a:ext cx="6400754" cy="4062167"/>
          </a:xfrm>
        </p:spPr>
        <p:txBody>
          <a:bodyPr numCol="1"/>
          <a:lstStyle/>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Introduction</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Production, Perception</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Classic Linguistic Prosody</a:t>
            </a:r>
          </a:p>
          <a:p>
            <a:pPr fontAlgn="b">
              <a:lnSpc>
                <a:spcPct val="140000"/>
              </a:lnSpc>
              <a:spcBef>
                <a:spcPts val="0"/>
              </a:spcBef>
              <a:spcAft>
                <a:spcPts val="0"/>
              </a:spcAft>
            </a:pPr>
            <a:r>
              <a:rPr lang="en-US" sz="2800" kern="1200" dirty="0">
                <a:solidFill>
                  <a:schemeClr val="tx1">
                    <a:lumMod val="65000"/>
                  </a:schemeClr>
                </a:solidFill>
                <a:latin typeface="Calibri" panose="020F0502020204030204" pitchFamily="34" charset="0"/>
                <a:ea typeface="ＭＳ Ｐゴシック" panose="020B0600070205080204" pitchFamily="34" charset="-128"/>
              </a:rPr>
              <a:t>Technology and Techniques</a:t>
            </a:r>
          </a:p>
          <a:p>
            <a:pPr fontAlgn="b">
              <a:lnSpc>
                <a:spcPct val="140000"/>
              </a:lnSpc>
              <a:spcBef>
                <a:spcPts val="0"/>
              </a:spcBef>
              <a:spcAft>
                <a:spcPts val="0"/>
              </a:spcAft>
            </a:pPr>
            <a:r>
              <a:rPr lang="en-US" sz="2800" kern="1200" dirty="0" err="1">
                <a:solidFill>
                  <a:schemeClr val="tx1">
                    <a:lumMod val="50000"/>
                  </a:schemeClr>
                </a:solidFill>
                <a:latin typeface="Calibri" panose="020F0502020204030204" pitchFamily="34" charset="0"/>
                <a:ea typeface="ＭＳ Ｐゴシック" panose="020B0600070205080204" pitchFamily="34" charset="-128"/>
              </a:rPr>
              <a:t>Paralinguistics</a:t>
            </a:r>
            <a:r>
              <a:rPr lang="en-US" sz="2800" kern="1200" dirty="0">
                <a:solidFill>
                  <a:schemeClr val="tx1">
                    <a:lumMod val="50000"/>
                  </a:schemeClr>
                </a:solidFill>
                <a:latin typeface="Calibri" panose="020F0502020204030204" pitchFamily="34" charset="0"/>
                <a:ea typeface="ＭＳ Ｐゴシック" panose="020B0600070205080204" pitchFamily="34" charset="-128"/>
              </a:rPr>
              <a:t>, Pragmatics </a:t>
            </a:r>
          </a:p>
          <a:p>
            <a:pPr fontAlgn="b">
              <a:lnSpc>
                <a:spcPct val="140000"/>
              </a:lnSpc>
              <a:spcBef>
                <a:spcPts val="0"/>
              </a:spcBef>
              <a:spcAft>
                <a:spcPts val="0"/>
              </a:spcAft>
            </a:pPr>
            <a:r>
              <a:rPr lang="en-US" sz="2800" kern="1200">
                <a:latin typeface="Calibri" panose="020F0502020204030204" pitchFamily="34" charset="0"/>
                <a:ea typeface="ＭＳ Ｐゴシック" panose="020B0600070205080204" pitchFamily="34" charset="-128"/>
              </a:rPr>
              <a:t>Technology, Part 2</a:t>
            </a:r>
            <a:endParaRPr lang="en-US" sz="2800" kern="1200" dirty="0">
              <a:latin typeface="Calibri" panose="020F0502020204030204" pitchFamily="34" charset="0"/>
              <a:ea typeface="ＭＳ Ｐゴシック" panose="020B0600070205080204" pitchFamily="34" charset="-128"/>
            </a:endParaRP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Perspectives</a:t>
            </a:r>
          </a:p>
          <a:p>
            <a:pPr marL="0" indent="0">
              <a:lnSpc>
                <a:spcPct val="140000"/>
              </a:lnSpc>
              <a:spcBef>
                <a:spcPts val="1200"/>
              </a:spcBef>
              <a:buNone/>
            </a:pPr>
            <a:endParaRPr lang="en-US" sz="4000" dirty="0"/>
          </a:p>
        </p:txBody>
      </p:sp>
      <p:pic>
        <p:nvPicPr>
          <p:cNvPr id="1028" name="Picture 4" descr="Background, Seamless, Repetition, Pattern, Design">
            <a:extLst>
              <a:ext uri="{FF2B5EF4-FFF2-40B4-BE49-F238E27FC236}">
                <a16:creationId xmlns:a16="http://schemas.microsoft.com/office/drawing/2014/main" id="{AEA75B64-C9CD-4397-93B5-71B0047034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086" b="41718"/>
          <a:stretch/>
        </p:blipFill>
        <p:spPr bwMode="auto">
          <a:xfrm>
            <a:off x="0" y="6007318"/>
            <a:ext cx="9144000" cy="904973"/>
          </a:xfrm>
          <a:prstGeom prst="rect">
            <a:avLst/>
          </a:prstGeom>
          <a:noFill/>
          <a:extLst>
            <a:ext uri="{909E8E84-426E-40DD-AFC4-6F175D3DCCD1}">
              <a14:hiddenFill xmlns:a14="http://schemas.microsoft.com/office/drawing/2010/main">
                <a:solidFill>
                  <a:srgbClr val="FFFFFF"/>
                </a:solidFill>
              </a14:hiddenFill>
            </a:ext>
          </a:extLst>
        </p:spPr>
      </p:pic>
      <p:sp>
        <p:nvSpPr>
          <p:cNvPr id="8" name="Left Brace 7"/>
          <p:cNvSpPr/>
          <p:nvPr/>
        </p:nvSpPr>
        <p:spPr bwMode="auto">
          <a:xfrm>
            <a:off x="4990188" y="4067681"/>
            <a:ext cx="346363" cy="1046761"/>
          </a:xfrm>
          <a:prstGeom prst="lef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cxnSp>
        <p:nvCxnSpPr>
          <p:cNvPr id="4" name="Straight Connector 3">
            <a:extLst>
              <a:ext uri="{FF2B5EF4-FFF2-40B4-BE49-F238E27FC236}">
                <a16:creationId xmlns:a16="http://schemas.microsoft.com/office/drawing/2014/main" id="{ECB02375-BBAA-DDE3-890F-3F6CCA130FCE}"/>
              </a:ext>
            </a:extLst>
          </p:cNvPr>
          <p:cNvCxnSpPr>
            <a:cxnSpLocks/>
          </p:cNvCxnSpPr>
          <p:nvPr/>
        </p:nvCxnSpPr>
        <p:spPr bwMode="auto">
          <a:xfrm>
            <a:off x="3722146" y="4593515"/>
            <a:ext cx="12478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 name="TextBox 2">
            <a:extLst>
              <a:ext uri="{FF2B5EF4-FFF2-40B4-BE49-F238E27FC236}">
                <a16:creationId xmlns:a16="http://schemas.microsoft.com/office/drawing/2014/main" id="{AA27D274-BCA5-B7FE-83CC-84CD9131B2C4}"/>
              </a:ext>
            </a:extLst>
          </p:cNvPr>
          <p:cNvSpPr txBox="1"/>
          <p:nvPr/>
        </p:nvSpPr>
        <p:spPr>
          <a:xfrm>
            <a:off x="5253419" y="3972374"/>
            <a:ext cx="4572000" cy="1167371"/>
          </a:xfrm>
          <a:prstGeom prst="rect">
            <a:avLst/>
          </a:prstGeom>
          <a:noFill/>
        </p:spPr>
        <p:txBody>
          <a:bodyPr wrap="square">
            <a:spAutoFit/>
          </a:bodyPr>
          <a:lstStyle/>
          <a:p>
            <a:pPr marL="514350" indent="-514350">
              <a:lnSpc>
                <a:spcPct val="130000"/>
              </a:lnSpc>
              <a:buAutoNum type="arabicPeriod" startAt="24"/>
            </a:pPr>
            <a:r>
              <a:rPr lang="en-US" sz="2800">
                <a:solidFill>
                  <a:schemeClr val="tx1">
                    <a:lumMod val="65000"/>
                  </a:schemeClr>
                </a:solidFill>
                <a:latin typeface="Calibri" panose="020F0502020204030204" pitchFamily="34" charset="0"/>
                <a:ea typeface="ＭＳ Ｐゴシック" panose="020B0600070205080204" pitchFamily="34" charset="-128"/>
              </a:rPr>
              <a:t> Speech Synthesis</a:t>
            </a:r>
            <a:endParaRPr lang="en-US" sz="2800" dirty="0">
              <a:solidFill>
                <a:schemeClr val="tx1">
                  <a:lumMod val="65000"/>
                </a:schemeClr>
              </a:solidFill>
              <a:latin typeface="Calibri" panose="020F0502020204030204" pitchFamily="34" charset="0"/>
              <a:ea typeface="ＭＳ Ｐゴシック" panose="020B0600070205080204" pitchFamily="34" charset="-128"/>
            </a:endParaRPr>
          </a:p>
          <a:p>
            <a:pPr marL="514350" indent="-514350">
              <a:lnSpc>
                <a:spcPct val="130000"/>
              </a:lnSpc>
              <a:buAutoNum type="arabicPeriod" startAt="24"/>
            </a:pPr>
            <a:r>
              <a:rPr lang="en-US" sz="2800">
                <a:solidFill>
                  <a:srgbClr val="FFFF00"/>
                </a:solidFill>
                <a:latin typeface="Calibri" panose="020F0502020204030204" pitchFamily="34" charset="0"/>
                <a:ea typeface="ＭＳ Ｐゴシック" panose="020B0600070205080204" pitchFamily="34" charset="-128"/>
              </a:rPr>
              <a:t> Dialog Systems</a:t>
            </a:r>
            <a:endParaRPr lang="en-US" sz="2800" dirty="0">
              <a:solidFill>
                <a:srgbClr val="FFFF00"/>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3098143690"/>
      </p:ext>
    </p:extLst>
  </p:cSld>
  <p:clrMapOvr>
    <a:masterClrMapping/>
  </p:clrMapOvr>
  <mc:AlternateContent xmlns:mc="http://schemas.openxmlformats.org/markup-compatibility/2006" xmlns:p14="http://schemas.microsoft.com/office/powerpoint/2010/main">
    <mc:Choice Requires="p14">
      <p:transition spd="slow" p14:dur="2000" advTm="2236"/>
    </mc:Choice>
    <mc:Fallback xmlns="">
      <p:transition spd="slow" advTm="2236"/>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05894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6EB67-7063-000E-9173-657CA58E7D79}"/>
              </a:ext>
            </a:extLst>
          </p:cNvPr>
          <p:cNvSpPr>
            <a:spLocks noGrp="1"/>
          </p:cNvSpPr>
          <p:nvPr>
            <p:ph type="title"/>
          </p:nvPr>
        </p:nvSpPr>
        <p:spPr>
          <a:xfrm>
            <a:off x="457200" y="146712"/>
            <a:ext cx="8229600" cy="1143000"/>
          </a:xfrm>
        </p:spPr>
        <p:txBody>
          <a:bodyPr/>
          <a:lstStyle/>
          <a:p>
            <a:pPr algn="l"/>
            <a:r>
              <a:rPr lang="en-US"/>
              <a:t>A Challenge </a:t>
            </a:r>
          </a:p>
        </p:txBody>
      </p:sp>
      <p:sp>
        <p:nvSpPr>
          <p:cNvPr id="3" name="Content Placeholder 2">
            <a:extLst>
              <a:ext uri="{FF2B5EF4-FFF2-40B4-BE49-F238E27FC236}">
                <a16:creationId xmlns:a16="http://schemas.microsoft.com/office/drawing/2014/main" id="{BAF416BF-B04B-AA15-E9E1-D298A10078B4}"/>
              </a:ext>
            </a:extLst>
          </p:cNvPr>
          <p:cNvSpPr>
            <a:spLocks noGrp="1"/>
          </p:cNvSpPr>
          <p:nvPr>
            <p:ph idx="1"/>
          </p:nvPr>
        </p:nvSpPr>
        <p:spPr/>
        <p:txBody>
          <a:bodyPr/>
          <a:lstStyle/>
          <a:p>
            <a:pPr marL="0" indent="0">
              <a:buNone/>
            </a:pPr>
            <a:r>
              <a:rPr lang="en-US" sz="2800"/>
              <a:t>Disentanglement … if we can solve this, we’re done…</a:t>
            </a:r>
          </a:p>
          <a:p>
            <a:pPr marL="0" indent="0">
              <a:buNone/>
            </a:pPr>
            <a:r>
              <a:rPr lang="en-US" sz="2800"/>
              <a:t>  speaker</a:t>
            </a:r>
          </a:p>
          <a:p>
            <a:pPr marL="0" indent="0">
              <a:buNone/>
            </a:pPr>
            <a:r>
              <a:rPr lang="en-US" sz="2800"/>
              <a:t>  speaker state</a:t>
            </a:r>
          </a:p>
          <a:p>
            <a:pPr marL="0" indent="0">
              <a:buNone/>
            </a:pPr>
            <a:r>
              <a:rPr lang="en-US" sz="2800"/>
              <a:t>  intent and pragmatics force</a:t>
            </a:r>
          </a:p>
          <a:p>
            <a:pPr marL="0" indent="0">
              <a:buNone/>
            </a:pPr>
            <a:r>
              <a:rPr lang="en-US" sz="2800"/>
              <a:t>  language</a:t>
            </a:r>
          </a:p>
          <a:p>
            <a:pPr marL="0" indent="0">
              <a:buNone/>
            </a:pPr>
            <a:r>
              <a:rPr lang="en-US" sz="2800"/>
              <a:t>  words </a:t>
            </a:r>
          </a:p>
        </p:txBody>
      </p:sp>
    </p:spTree>
    <p:extLst>
      <p:ext uri="{BB962C8B-B14F-4D97-AF65-F5344CB8AC3E}">
        <p14:creationId xmlns:p14="http://schemas.microsoft.com/office/powerpoint/2010/main" val="2539531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094304-604C-8084-C869-B53C6987EACE}"/>
              </a:ext>
            </a:extLst>
          </p:cNvPr>
          <p:cNvSpPr>
            <a:spLocks noGrp="1"/>
          </p:cNvSpPr>
          <p:nvPr>
            <p:ph idx="1"/>
          </p:nvPr>
        </p:nvSpPr>
        <p:spPr>
          <a:xfrm>
            <a:off x="332510" y="1174719"/>
            <a:ext cx="8478981" cy="5142954"/>
          </a:xfrm>
        </p:spPr>
        <p:txBody>
          <a:bodyPr/>
          <a:lstStyle/>
          <a:p>
            <a:pPr marL="400050" lvl="1" indent="0">
              <a:buNone/>
            </a:pPr>
            <a:endParaRPr lang="en-US" sz="2400" dirty="0"/>
          </a:p>
          <a:p>
            <a:pPr marL="400050" lvl="1" indent="0">
              <a:buNone/>
            </a:pPr>
            <a:r>
              <a:rPr lang="en-US" sz="2400" dirty="0"/>
              <a:t>Large data requirements  </a:t>
            </a:r>
          </a:p>
          <a:p>
            <a:pPr marL="400050" lvl="1" indent="0">
              <a:buNone/>
            </a:pPr>
            <a:endParaRPr lang="en-US" sz="2400" dirty="0"/>
          </a:p>
          <a:p>
            <a:pPr marL="400050" lvl="1" indent="0">
              <a:buNone/>
            </a:pPr>
            <a:r>
              <a:rPr lang="en-US" sz="2400" dirty="0"/>
              <a:t>No prosody beyond {pitch, intensity, duration}</a:t>
            </a:r>
          </a:p>
          <a:p>
            <a:pPr marL="400050" lvl="1" indent="0">
              <a:buNone/>
            </a:pPr>
            <a:endParaRPr lang="en-US" sz="2400" dirty="0"/>
          </a:p>
          <a:p>
            <a:pPr marL="400050" lvl="1" indent="0">
              <a:buNone/>
            </a:pPr>
            <a:r>
              <a:rPr lang="en-US" sz="2400" dirty="0"/>
              <a:t>No ability to realize pragmatic functions</a:t>
            </a:r>
          </a:p>
          <a:p>
            <a:pPr marL="400050" lvl="1" indent="0">
              <a:buNone/>
            </a:pPr>
            <a:endParaRPr lang="en-US" sz="2400" dirty="0"/>
          </a:p>
          <a:p>
            <a:pPr marL="400050" lvl="1" indent="0">
              <a:buNone/>
            </a:pPr>
            <a:r>
              <a:rPr lang="en-US" sz="2400" dirty="0"/>
              <a:t>Lack of control  </a:t>
            </a:r>
          </a:p>
          <a:p>
            <a:pPr marL="514350" indent="-514350">
              <a:buAutoNum type="arabicPeriod"/>
            </a:pPr>
            <a:endParaRPr lang="en-US" sz="2800" dirty="0"/>
          </a:p>
          <a:p>
            <a:pPr marL="0" indent="0">
              <a:buNone/>
            </a:pPr>
            <a:endParaRPr lang="en-US" sz="2800" dirty="0"/>
          </a:p>
        </p:txBody>
      </p:sp>
      <p:sp>
        <p:nvSpPr>
          <p:cNvPr id="5" name="Title 1">
            <a:extLst>
              <a:ext uri="{FF2B5EF4-FFF2-40B4-BE49-F238E27FC236}">
                <a16:creationId xmlns:a16="http://schemas.microsoft.com/office/drawing/2014/main" id="{10641AB3-F9A1-EBC2-E2D8-1D87E47A358D}"/>
              </a:ext>
            </a:extLst>
          </p:cNvPr>
          <p:cNvSpPr>
            <a:spLocks noGrp="1"/>
          </p:cNvSpPr>
          <p:nvPr>
            <p:ph type="title"/>
          </p:nvPr>
        </p:nvSpPr>
        <p:spPr>
          <a:xfrm>
            <a:off x="487344" y="80252"/>
            <a:ext cx="7271201" cy="1143000"/>
          </a:xfrm>
        </p:spPr>
        <p:txBody>
          <a:bodyPr/>
          <a:lstStyle/>
          <a:p>
            <a:pPr algn="l"/>
            <a:r>
              <a:rPr lang="en-US" sz="4000" dirty="0"/>
              <a:t>Limitations and Prospects</a:t>
            </a:r>
          </a:p>
        </p:txBody>
      </p:sp>
    </p:spTree>
    <p:extLst>
      <p:ext uri="{BB962C8B-B14F-4D97-AF65-F5344CB8AC3E}">
        <p14:creationId xmlns:p14="http://schemas.microsoft.com/office/powerpoint/2010/main" val="866542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a:t>As a red herring, sentence lists read with various emotions. </a:t>
            </a:r>
          </a:p>
          <a:p>
            <a:r>
              <a:rPr lang="en-US" sz="2400" dirty="0"/>
              <a:t>Comment re: enormous data sizes.   Re: proprietary corpora.</a:t>
            </a:r>
          </a:p>
          <a:p>
            <a:r>
              <a:rPr lang="en-US" sz="2400" dirty="0"/>
              <a:t>Comment: pitch, intensity, duration are controlled, but voicing quality never, it seems.  No one cares.  No one’s aware.  Perhaps learnable if it were in the training data, but it never is).</a:t>
            </a:r>
          </a:p>
          <a:p>
            <a:r>
              <a:rPr lang="en-US" sz="2400" dirty="0"/>
              <a:t>Comment re tackling things like contrastive focus by gathering enormous datasets of such data. </a:t>
            </a:r>
          </a:p>
          <a:p>
            <a:endParaRPr lang="en-US" sz="2400" dirty="0"/>
          </a:p>
        </p:txBody>
      </p:sp>
    </p:spTree>
    <p:extLst>
      <p:ext uri="{BB962C8B-B14F-4D97-AF65-F5344CB8AC3E}">
        <p14:creationId xmlns:p14="http://schemas.microsoft.com/office/powerpoint/2010/main" val="1396578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9CA42-F2C0-49A0-3490-BEE5B3338D59}"/>
              </a:ext>
            </a:extLst>
          </p:cNvPr>
          <p:cNvSpPr>
            <a:spLocks noGrp="1"/>
          </p:cNvSpPr>
          <p:nvPr>
            <p:ph type="title"/>
          </p:nvPr>
        </p:nvSpPr>
        <p:spPr/>
        <p:txBody>
          <a:bodyPr/>
          <a:lstStyle/>
          <a:p>
            <a:r>
              <a:rPr lang="en-US"/>
              <a:t>Challenges </a:t>
            </a:r>
          </a:p>
        </p:txBody>
      </p:sp>
      <p:sp>
        <p:nvSpPr>
          <p:cNvPr id="3" name="Content Placeholder 2">
            <a:extLst>
              <a:ext uri="{FF2B5EF4-FFF2-40B4-BE49-F238E27FC236}">
                <a16:creationId xmlns:a16="http://schemas.microsoft.com/office/drawing/2014/main" id="{80126FD3-EF75-2201-5A18-72A5C2F5996E}"/>
              </a:ext>
            </a:extLst>
          </p:cNvPr>
          <p:cNvSpPr>
            <a:spLocks noGrp="1"/>
          </p:cNvSpPr>
          <p:nvPr>
            <p:ph idx="1"/>
          </p:nvPr>
        </p:nvSpPr>
        <p:spPr/>
        <p:txBody>
          <a:bodyPr/>
          <a:lstStyle/>
          <a:p>
            <a:pPr marL="0" indent="0">
              <a:buNone/>
            </a:pPr>
            <a:r>
              <a:rPr lang="en-US" sz="2400"/>
              <a:t>The controllability issue.</a:t>
            </a:r>
          </a:p>
          <a:p>
            <a:r>
              <a:rPr lang="en-US" sz="2400"/>
              <a:t>style transfer as one approach.  The concept of disentangling.</a:t>
            </a:r>
          </a:p>
          <a:p>
            <a:pPr marL="0" indent="0">
              <a:buNone/>
            </a:pPr>
            <a:endParaRPr lang="en-US" sz="2400"/>
          </a:p>
          <a:p>
            <a:pPr marL="0" indent="0">
              <a:buNone/>
            </a:pPr>
            <a:r>
              <a:rPr lang="en-US" sz="2400"/>
              <a:t>the issue of the richness of input: </a:t>
            </a:r>
          </a:p>
          <a:p>
            <a:pPr marL="0" indent="0">
              <a:buNone/>
            </a:pPr>
            <a:r>
              <a:rPr lang="en-US" sz="2400"/>
              <a:t>      tts -&gt; concept to speech -&gt; whole-context to speech</a:t>
            </a:r>
          </a:p>
          <a:p>
            <a:pPr marL="0" indent="0">
              <a:buNone/>
            </a:pPr>
            <a:endParaRPr lang="en-US" sz="2400"/>
          </a:p>
          <a:p>
            <a:pPr marL="0" indent="0">
              <a:buNone/>
            </a:pPr>
            <a:r>
              <a:rPr lang="en-US" sz="2400"/>
              <a:t>The historical progression: intelligible, natural (and low cognitive load), expressive … plus the “effective” property, which I advocate for</a:t>
            </a:r>
          </a:p>
          <a:p>
            <a:endParaRPr lang="en-US" sz="2400"/>
          </a:p>
        </p:txBody>
      </p:sp>
    </p:spTree>
    <p:extLst>
      <p:ext uri="{BB962C8B-B14F-4D97-AF65-F5344CB8AC3E}">
        <p14:creationId xmlns:p14="http://schemas.microsoft.com/office/powerpoint/2010/main" val="3828019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E7D8E-DC5C-5A86-4CBA-6E230F71C09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6318EA-3D10-CA1F-68B3-EF0F2F54BC4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86348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62D75-6461-F84F-8AF2-52ED89344497}"/>
              </a:ext>
            </a:extLst>
          </p:cNvPr>
          <p:cNvSpPr>
            <a:spLocks noGrp="1"/>
          </p:cNvSpPr>
          <p:nvPr>
            <p:ph type="title"/>
          </p:nvPr>
        </p:nvSpPr>
        <p:spPr/>
        <p:txBody>
          <a:bodyPr/>
          <a:lstStyle/>
          <a:p>
            <a:r>
              <a:rPr lang="en-US"/>
              <a:t>Prosody in Speech </a:t>
            </a:r>
            <a:r>
              <a:rPr lang="en-US" dirty="0"/>
              <a:t>Synthesis </a:t>
            </a:r>
          </a:p>
        </p:txBody>
      </p:sp>
      <p:sp>
        <p:nvSpPr>
          <p:cNvPr id="3" name="Content Placeholder 2">
            <a:extLst>
              <a:ext uri="{FF2B5EF4-FFF2-40B4-BE49-F238E27FC236}">
                <a16:creationId xmlns:a16="http://schemas.microsoft.com/office/drawing/2014/main" id="{C9716C7D-22CF-7248-8E1A-A9AC026BB69D}"/>
              </a:ext>
            </a:extLst>
          </p:cNvPr>
          <p:cNvSpPr>
            <a:spLocks noGrp="1"/>
          </p:cNvSpPr>
          <p:nvPr>
            <p:ph idx="1"/>
          </p:nvPr>
        </p:nvSpPr>
        <p:spPr/>
        <p:txBody>
          <a:bodyPr/>
          <a:lstStyle/>
          <a:p>
            <a:r>
              <a:rPr lang="en-US" sz="2800" dirty="0"/>
              <a:t>Speech synthesis is a mature* technology</a:t>
            </a:r>
          </a:p>
          <a:p>
            <a:pPr lvl="1"/>
            <a:r>
              <a:rPr lang="en-US" sz="2400" dirty="0"/>
              <a:t>Produces quite intelligible speech</a:t>
            </a:r>
          </a:p>
          <a:p>
            <a:r>
              <a:rPr lang="en-US" sz="2800" dirty="0"/>
              <a:t>Goal: Synthesized speech should be</a:t>
            </a:r>
          </a:p>
          <a:p>
            <a:pPr lvl="1"/>
            <a:r>
              <a:rPr lang="en-US" sz="2400" dirty="0"/>
              <a:t>Natural, expressive, contextually appropriate</a:t>
            </a:r>
          </a:p>
        </p:txBody>
      </p:sp>
    </p:spTree>
    <p:extLst>
      <p:ext uri="{BB962C8B-B14F-4D97-AF65-F5344CB8AC3E}">
        <p14:creationId xmlns:p14="http://schemas.microsoft.com/office/powerpoint/2010/main" val="2829206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D820C-9A73-8C44-A36C-2265E134B835}"/>
              </a:ext>
            </a:extLst>
          </p:cNvPr>
          <p:cNvSpPr>
            <a:spLocks noGrp="1"/>
          </p:cNvSpPr>
          <p:nvPr>
            <p:ph type="title"/>
          </p:nvPr>
        </p:nvSpPr>
        <p:spPr/>
        <p:txBody>
          <a:bodyPr/>
          <a:lstStyle/>
          <a:p>
            <a:r>
              <a:rPr lang="en-US" dirty="0"/>
              <a:t>Prosody in Speech Synthesis</a:t>
            </a:r>
          </a:p>
        </p:txBody>
      </p:sp>
      <p:sp>
        <p:nvSpPr>
          <p:cNvPr id="3" name="Content Placeholder 2">
            <a:extLst>
              <a:ext uri="{FF2B5EF4-FFF2-40B4-BE49-F238E27FC236}">
                <a16:creationId xmlns:a16="http://schemas.microsoft.com/office/drawing/2014/main" id="{C6EBD470-1AA6-4B45-A88D-2D7647111C93}"/>
              </a:ext>
            </a:extLst>
          </p:cNvPr>
          <p:cNvSpPr>
            <a:spLocks noGrp="1"/>
          </p:cNvSpPr>
          <p:nvPr>
            <p:ph idx="1"/>
          </p:nvPr>
        </p:nvSpPr>
        <p:spPr>
          <a:xfrm>
            <a:off x="457200" y="1600200"/>
            <a:ext cx="8442960" cy="4495800"/>
          </a:xfrm>
        </p:spPr>
        <p:txBody>
          <a:bodyPr/>
          <a:lstStyle/>
          <a:p>
            <a:r>
              <a:rPr lang="en-US" sz="2800" dirty="0"/>
              <a:t>Challenges:</a:t>
            </a:r>
          </a:p>
          <a:p>
            <a:pPr lvl="1"/>
            <a:r>
              <a:rPr lang="en-US" sz="2400" dirty="0"/>
              <a:t>“It’s not just what you say, but </a:t>
            </a:r>
            <a:r>
              <a:rPr lang="en-US" sz="2400" b="1" dirty="0"/>
              <a:t>how</a:t>
            </a:r>
            <a:r>
              <a:rPr lang="en-US" sz="2400" dirty="0"/>
              <a:t> you say it!”</a:t>
            </a:r>
          </a:p>
          <a:p>
            <a:pPr lvl="2"/>
            <a:r>
              <a:rPr lang="en-US" sz="2000" dirty="0"/>
              <a:t>Text string by itself is under-specified for prosody</a:t>
            </a:r>
          </a:p>
          <a:p>
            <a:pPr lvl="3"/>
            <a:r>
              <a:rPr lang="en-US" sz="1800" dirty="0"/>
              <a:t>Many, many different “correct” ways to say it</a:t>
            </a:r>
          </a:p>
          <a:p>
            <a:pPr lvl="1"/>
            <a:r>
              <a:rPr lang="en-US" sz="2400" dirty="0"/>
              <a:t>Appropriate prosody depends on many linguistic and paralinguistic factors</a:t>
            </a:r>
          </a:p>
          <a:p>
            <a:pPr lvl="1"/>
            <a:r>
              <a:rPr lang="en-US" sz="2400" dirty="0"/>
              <a:t>Data-driven methods are very powerful, but</a:t>
            </a:r>
          </a:p>
          <a:p>
            <a:pPr lvl="2"/>
            <a:r>
              <a:rPr lang="en-US" sz="2000" dirty="0"/>
              <a:t>Not all configurations will be observed</a:t>
            </a:r>
          </a:p>
          <a:p>
            <a:pPr lvl="2"/>
            <a:r>
              <a:rPr lang="en-US" sz="2000" dirty="0"/>
              <a:t>Ideally would like controllable models, too</a:t>
            </a:r>
          </a:p>
          <a:p>
            <a:pPr lvl="2"/>
            <a:endParaRPr lang="en-US" sz="2000" dirty="0"/>
          </a:p>
          <a:p>
            <a:pPr lvl="1"/>
            <a:endParaRPr lang="en-US" sz="2400" dirty="0"/>
          </a:p>
        </p:txBody>
      </p:sp>
    </p:spTree>
    <p:extLst>
      <p:ext uri="{BB962C8B-B14F-4D97-AF65-F5344CB8AC3E}">
        <p14:creationId xmlns:p14="http://schemas.microsoft.com/office/powerpoint/2010/main" val="257617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41AB3-F9A1-EBC2-E2D8-1D87E47A358D}"/>
              </a:ext>
            </a:extLst>
          </p:cNvPr>
          <p:cNvSpPr>
            <a:spLocks noGrp="1"/>
          </p:cNvSpPr>
          <p:nvPr>
            <p:ph type="title"/>
          </p:nvPr>
        </p:nvSpPr>
        <p:spPr>
          <a:xfrm>
            <a:off x="457200" y="130629"/>
            <a:ext cx="7315200" cy="1143000"/>
          </a:xfrm>
        </p:spPr>
        <p:txBody>
          <a:bodyPr/>
          <a:lstStyle/>
          <a:p>
            <a:pPr algn="l"/>
            <a:r>
              <a:rPr lang="en-US" sz="4000" dirty="0"/>
              <a:t>Three Synthesis Approaches</a:t>
            </a:r>
          </a:p>
        </p:txBody>
      </p:sp>
      <p:sp>
        <p:nvSpPr>
          <p:cNvPr id="3" name="Content Placeholder 2">
            <a:extLst>
              <a:ext uri="{FF2B5EF4-FFF2-40B4-BE49-F238E27FC236}">
                <a16:creationId xmlns:a16="http://schemas.microsoft.com/office/drawing/2014/main" id="{43094304-604C-8084-C869-B53C6987EACE}"/>
              </a:ext>
            </a:extLst>
          </p:cNvPr>
          <p:cNvSpPr>
            <a:spLocks noGrp="1"/>
          </p:cNvSpPr>
          <p:nvPr>
            <p:ph idx="1"/>
          </p:nvPr>
        </p:nvSpPr>
        <p:spPr>
          <a:xfrm>
            <a:off x="457200" y="1359034"/>
            <a:ext cx="8229600" cy="2166486"/>
          </a:xfrm>
        </p:spPr>
        <p:txBody>
          <a:bodyPr/>
          <a:lstStyle/>
          <a:p>
            <a:pPr marL="514350" indent="-514350">
              <a:spcAft>
                <a:spcPts val="1200"/>
              </a:spcAft>
              <a:buAutoNum type="arabicPeriod"/>
            </a:pPr>
            <a:r>
              <a:rPr lang="en-US" sz="2800"/>
              <a:t>Rules </a:t>
            </a:r>
            <a:endParaRPr lang="en-US" sz="2800" dirty="0"/>
          </a:p>
          <a:p>
            <a:pPr marL="514350" indent="-514350">
              <a:buAutoNum type="arabicPeriod"/>
            </a:pPr>
            <a:endParaRPr lang="en-US" sz="2800" dirty="0"/>
          </a:p>
        </p:txBody>
      </p:sp>
      <p:grpSp>
        <p:nvGrpSpPr>
          <p:cNvPr id="29" name="Group 28">
            <a:extLst>
              <a:ext uri="{FF2B5EF4-FFF2-40B4-BE49-F238E27FC236}">
                <a16:creationId xmlns:a16="http://schemas.microsoft.com/office/drawing/2014/main" id="{A373CF6A-4725-1313-EE2B-839C2BA7B49C}"/>
              </a:ext>
            </a:extLst>
          </p:cNvPr>
          <p:cNvGrpSpPr/>
          <p:nvPr/>
        </p:nvGrpSpPr>
        <p:grpSpPr>
          <a:xfrm>
            <a:off x="1290320" y="3679706"/>
            <a:ext cx="4155887" cy="1362948"/>
            <a:chOff x="1290320" y="3679706"/>
            <a:chExt cx="4155887" cy="1362948"/>
          </a:xfrm>
        </p:grpSpPr>
        <p:sp>
          <p:nvSpPr>
            <p:cNvPr id="6" name="Rectangle 5"/>
            <p:cNvSpPr/>
            <p:nvPr/>
          </p:nvSpPr>
          <p:spPr bwMode="auto">
            <a:xfrm>
              <a:off x="1290320" y="3679706"/>
              <a:ext cx="1107440" cy="701040"/>
            </a:xfrm>
            <a:prstGeom prst="rect">
              <a:avLst/>
            </a:prstGeom>
            <a:solidFill>
              <a:schemeClr val="accent4">
                <a:lumMod val="50000"/>
              </a:schemeClr>
            </a:solidFill>
            <a:ln w="38100" cap="flat" cmpd="sng" algn="ctr">
              <a:solidFill>
                <a:schemeClr val="tx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dirty="0"/>
                <a:t>Parsing</a:t>
              </a:r>
            </a:p>
          </p:txBody>
        </p:sp>
        <p:cxnSp>
          <p:nvCxnSpPr>
            <p:cNvPr id="11" name="Straight Arrow Connector 10"/>
            <p:cNvCxnSpPr/>
            <p:nvPr/>
          </p:nvCxnSpPr>
          <p:spPr bwMode="auto">
            <a:xfrm flipV="1">
              <a:off x="1452880" y="4380746"/>
              <a:ext cx="0" cy="66190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2" name="TextBox 11"/>
            <p:cNvSpPr txBox="1"/>
            <p:nvPr/>
          </p:nvSpPr>
          <p:spPr>
            <a:xfrm>
              <a:off x="2608270" y="3758684"/>
              <a:ext cx="1377300" cy="369332"/>
            </a:xfrm>
            <a:prstGeom prst="rect">
              <a:avLst/>
            </a:prstGeom>
            <a:noFill/>
          </p:spPr>
          <p:txBody>
            <a:bodyPr wrap="none" rtlCol="0">
              <a:spAutoFit/>
            </a:bodyPr>
            <a:lstStyle/>
            <a:p>
              <a:r>
                <a:rPr lang="en-US" dirty="0"/>
                <a:t>decorations</a:t>
              </a:r>
            </a:p>
          </p:txBody>
        </p:sp>
        <p:cxnSp>
          <p:nvCxnSpPr>
            <p:cNvPr id="14" name="Straight Arrow Connector 13"/>
            <p:cNvCxnSpPr/>
            <p:nvPr/>
          </p:nvCxnSpPr>
          <p:spPr bwMode="auto">
            <a:xfrm>
              <a:off x="2397760" y="4206994"/>
              <a:ext cx="3048447" cy="357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6" name="Straight Arrow Connector 15"/>
            <p:cNvCxnSpPr/>
            <p:nvPr/>
          </p:nvCxnSpPr>
          <p:spPr bwMode="auto">
            <a:xfrm>
              <a:off x="2818780" y="4210566"/>
              <a:ext cx="0" cy="666234"/>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grpSp>
        <p:nvGrpSpPr>
          <p:cNvPr id="13" name="Group 12">
            <a:extLst>
              <a:ext uri="{FF2B5EF4-FFF2-40B4-BE49-F238E27FC236}">
                <a16:creationId xmlns:a16="http://schemas.microsoft.com/office/drawing/2014/main" id="{79244290-8467-706E-6425-13B7E9D01C0B}"/>
              </a:ext>
            </a:extLst>
          </p:cNvPr>
          <p:cNvGrpSpPr/>
          <p:nvPr/>
        </p:nvGrpSpPr>
        <p:grpSpPr>
          <a:xfrm>
            <a:off x="3518210" y="4876800"/>
            <a:ext cx="1795470" cy="701040"/>
            <a:chOff x="3518210" y="4876800"/>
            <a:chExt cx="1795470" cy="701040"/>
          </a:xfrm>
        </p:grpSpPr>
        <p:sp>
          <p:nvSpPr>
            <p:cNvPr id="20" name="Rectangle 19"/>
            <p:cNvSpPr/>
            <p:nvPr/>
          </p:nvSpPr>
          <p:spPr bwMode="auto">
            <a:xfrm>
              <a:off x="3518210" y="4876800"/>
              <a:ext cx="1341120" cy="701040"/>
            </a:xfrm>
            <a:prstGeom prst="rect">
              <a:avLst/>
            </a:prstGeom>
            <a:solidFill>
              <a:schemeClr val="accent4">
                <a:lumMod val="50000"/>
              </a:schemeClr>
            </a:solidFill>
            <a:ln w="38100" cap="flat" cmpd="sng" algn="ctr">
              <a:solidFill>
                <a:schemeClr val="tx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dirty="0"/>
                <a:t>Assembly</a:t>
              </a:r>
            </a:p>
          </p:txBody>
        </p:sp>
        <p:cxnSp>
          <p:nvCxnSpPr>
            <p:cNvPr id="23" name="Straight Arrow Connector 22"/>
            <p:cNvCxnSpPr/>
            <p:nvPr/>
          </p:nvCxnSpPr>
          <p:spPr bwMode="auto">
            <a:xfrm>
              <a:off x="4859330" y="5061466"/>
              <a:ext cx="454350"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grpSp>
        <p:nvGrpSpPr>
          <p:cNvPr id="15" name="Group 14">
            <a:extLst>
              <a:ext uri="{FF2B5EF4-FFF2-40B4-BE49-F238E27FC236}">
                <a16:creationId xmlns:a16="http://schemas.microsoft.com/office/drawing/2014/main" id="{FEFDEA25-9AEE-A898-B5B5-CBEEBBD2A889}"/>
              </a:ext>
            </a:extLst>
          </p:cNvPr>
          <p:cNvGrpSpPr/>
          <p:nvPr/>
        </p:nvGrpSpPr>
        <p:grpSpPr>
          <a:xfrm>
            <a:off x="5313680" y="4576941"/>
            <a:ext cx="2987040" cy="1000899"/>
            <a:chOff x="5313680" y="4576941"/>
            <a:chExt cx="2987040" cy="1000899"/>
          </a:xfrm>
        </p:grpSpPr>
        <p:sp>
          <p:nvSpPr>
            <p:cNvPr id="21" name="Rectangle 20"/>
            <p:cNvSpPr/>
            <p:nvPr/>
          </p:nvSpPr>
          <p:spPr bwMode="auto">
            <a:xfrm>
              <a:off x="5313680" y="4876800"/>
              <a:ext cx="1448420" cy="701040"/>
            </a:xfrm>
            <a:prstGeom prst="rect">
              <a:avLst/>
            </a:prstGeom>
            <a:solidFill>
              <a:schemeClr val="accent4">
                <a:lumMod val="50000"/>
              </a:schemeClr>
            </a:solidFill>
            <a:ln w="38100" cap="flat" cmpd="sng" algn="ctr">
              <a:solidFill>
                <a:schemeClr val="tx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dirty="0"/>
                <a:t>Modification</a:t>
              </a:r>
            </a:p>
          </p:txBody>
        </p:sp>
        <p:sp>
          <p:nvSpPr>
            <p:cNvPr id="22" name="TextBox 21"/>
            <p:cNvSpPr txBox="1"/>
            <p:nvPr/>
          </p:nvSpPr>
          <p:spPr>
            <a:xfrm>
              <a:off x="7115780" y="4857988"/>
              <a:ext cx="1184940" cy="369332"/>
            </a:xfrm>
            <a:prstGeom prst="rect">
              <a:avLst/>
            </a:prstGeom>
            <a:noFill/>
          </p:spPr>
          <p:txBody>
            <a:bodyPr wrap="none" rtlCol="0">
              <a:spAutoFit/>
            </a:bodyPr>
            <a:lstStyle/>
            <a:p>
              <a:r>
                <a:rPr lang="en-US" dirty="0"/>
                <a:t>waveform</a:t>
              </a:r>
            </a:p>
          </p:txBody>
        </p:sp>
        <p:cxnSp>
          <p:nvCxnSpPr>
            <p:cNvPr id="25" name="Straight Arrow Connector 24"/>
            <p:cNvCxnSpPr/>
            <p:nvPr/>
          </p:nvCxnSpPr>
          <p:spPr bwMode="auto">
            <a:xfrm>
              <a:off x="6782122" y="5061466"/>
              <a:ext cx="319494"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34" name="Straight Arrow Connector 33"/>
            <p:cNvCxnSpPr/>
            <p:nvPr/>
          </p:nvCxnSpPr>
          <p:spPr bwMode="auto">
            <a:xfrm flipH="1">
              <a:off x="5865435" y="4576941"/>
              <a:ext cx="1" cy="291207"/>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sp>
        <p:nvSpPr>
          <p:cNvPr id="35" name="Flowchart: Magnetic Disk 34"/>
          <p:cNvSpPr/>
          <p:nvPr/>
        </p:nvSpPr>
        <p:spPr bwMode="auto">
          <a:xfrm>
            <a:off x="5467771" y="3816727"/>
            <a:ext cx="795329" cy="780534"/>
          </a:xfrm>
          <a:prstGeom prst="flowChartMagneticDisk">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dirty="0">
                <a:ln>
                  <a:noFill/>
                </a:ln>
                <a:solidFill>
                  <a:schemeClr val="tx1"/>
                </a:solidFill>
                <a:effectLst/>
                <a:latin typeface="Arial" charset="0"/>
                <a:ea typeface="ＭＳ Ｐゴシック" pitchFamily="50" charset="-128"/>
              </a:rPr>
              <a:t>Rules</a:t>
            </a:r>
          </a:p>
        </p:txBody>
      </p:sp>
      <p:grpSp>
        <p:nvGrpSpPr>
          <p:cNvPr id="10" name="Group 9">
            <a:extLst>
              <a:ext uri="{FF2B5EF4-FFF2-40B4-BE49-F238E27FC236}">
                <a16:creationId xmlns:a16="http://schemas.microsoft.com/office/drawing/2014/main" id="{490BADCE-79B9-F4B3-BFE6-D102F12A8581}"/>
              </a:ext>
            </a:extLst>
          </p:cNvPr>
          <p:cNvGrpSpPr/>
          <p:nvPr/>
        </p:nvGrpSpPr>
        <p:grpSpPr>
          <a:xfrm>
            <a:off x="498959" y="4857988"/>
            <a:ext cx="3019251" cy="1776353"/>
            <a:chOff x="498959" y="4857988"/>
            <a:chExt cx="3019251" cy="1776353"/>
          </a:xfrm>
        </p:grpSpPr>
        <p:sp>
          <p:nvSpPr>
            <p:cNvPr id="4" name="TextBox 3"/>
            <p:cNvSpPr txBox="1"/>
            <p:nvPr/>
          </p:nvSpPr>
          <p:spPr>
            <a:xfrm>
              <a:off x="498959" y="4857988"/>
              <a:ext cx="556563" cy="369332"/>
            </a:xfrm>
            <a:prstGeom prst="rect">
              <a:avLst/>
            </a:prstGeom>
            <a:noFill/>
          </p:spPr>
          <p:txBody>
            <a:bodyPr wrap="none" rtlCol="0">
              <a:spAutoFit/>
            </a:bodyPr>
            <a:lstStyle/>
            <a:p>
              <a:r>
                <a:rPr lang="en-US" dirty="0"/>
                <a:t>text</a:t>
              </a:r>
            </a:p>
          </p:txBody>
        </p:sp>
        <p:sp>
          <p:nvSpPr>
            <p:cNvPr id="5" name="Rectangle 4"/>
            <p:cNvSpPr/>
            <p:nvPr/>
          </p:nvSpPr>
          <p:spPr bwMode="auto">
            <a:xfrm>
              <a:off x="1717040" y="4876800"/>
              <a:ext cx="1341120" cy="701040"/>
            </a:xfrm>
            <a:prstGeom prst="rect">
              <a:avLst/>
            </a:prstGeom>
            <a:solidFill>
              <a:schemeClr val="accent4">
                <a:lumMod val="50000"/>
              </a:schemeClr>
            </a:solidFill>
            <a:ln w="38100" cap="flat" cmpd="sng" algn="ctr">
              <a:solidFill>
                <a:schemeClr val="tx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Unit Selection </a:t>
              </a:r>
            </a:p>
          </p:txBody>
        </p:sp>
        <p:cxnSp>
          <p:nvCxnSpPr>
            <p:cNvPr id="8" name="Straight Arrow Connector 7"/>
            <p:cNvCxnSpPr/>
            <p:nvPr/>
          </p:nvCxnSpPr>
          <p:spPr bwMode="auto">
            <a:xfrm flipV="1">
              <a:off x="1036320" y="5042654"/>
              <a:ext cx="680720" cy="865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8" name="Straight Arrow Connector 17"/>
            <p:cNvCxnSpPr/>
            <p:nvPr/>
          </p:nvCxnSpPr>
          <p:spPr bwMode="auto">
            <a:xfrm flipV="1">
              <a:off x="3058160" y="5042654"/>
              <a:ext cx="460050" cy="865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7" name="Flowchart: Magnetic Disk 6">
              <a:extLst>
                <a:ext uri="{FF2B5EF4-FFF2-40B4-BE49-F238E27FC236}">
                  <a16:creationId xmlns:a16="http://schemas.microsoft.com/office/drawing/2014/main" id="{394525C4-F551-0884-49D9-70AAD23155CE}"/>
                </a:ext>
              </a:extLst>
            </p:cNvPr>
            <p:cNvSpPr/>
            <p:nvPr/>
          </p:nvSpPr>
          <p:spPr bwMode="auto">
            <a:xfrm>
              <a:off x="1989935" y="5853807"/>
              <a:ext cx="795329" cy="780534"/>
            </a:xfrm>
            <a:prstGeom prst="flowChartMagneticDisk">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a:ln>
                    <a:noFill/>
                  </a:ln>
                  <a:solidFill>
                    <a:schemeClr val="tx1"/>
                  </a:solidFill>
                  <a:effectLst/>
                  <a:latin typeface="Arial" charset="0"/>
                  <a:ea typeface="ＭＳ Ｐゴシック" pitchFamily="50" charset="-128"/>
                </a:rPr>
                <a:t>Units</a:t>
              </a:r>
              <a:endParaRPr kumimoji="1" lang="en-US" sz="1800" b="0" i="0" u="none" strike="noStrike" cap="none" normalizeH="0" baseline="0" dirty="0">
                <a:ln>
                  <a:noFill/>
                </a:ln>
                <a:solidFill>
                  <a:schemeClr val="tx1"/>
                </a:solidFill>
                <a:effectLst/>
                <a:latin typeface="Arial" charset="0"/>
                <a:ea typeface="ＭＳ Ｐゴシック" pitchFamily="50" charset="-128"/>
              </a:endParaRPr>
            </a:p>
          </p:txBody>
        </p:sp>
        <p:cxnSp>
          <p:nvCxnSpPr>
            <p:cNvPr id="9" name="Straight Arrow Connector 8">
              <a:extLst>
                <a:ext uri="{FF2B5EF4-FFF2-40B4-BE49-F238E27FC236}">
                  <a16:creationId xmlns:a16="http://schemas.microsoft.com/office/drawing/2014/main" id="{3114FFAE-F7ED-0F5A-F6F4-D26E6F4ADE87}"/>
                </a:ext>
              </a:extLst>
            </p:cNvPr>
            <p:cNvCxnSpPr>
              <a:cxnSpLocks/>
            </p:cNvCxnSpPr>
            <p:nvPr/>
          </p:nvCxnSpPr>
          <p:spPr bwMode="auto">
            <a:xfrm flipH="1" flipV="1">
              <a:off x="2392849" y="5571171"/>
              <a:ext cx="1" cy="291207"/>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grpSp>
        <p:nvGrpSpPr>
          <p:cNvPr id="30" name="Group 29">
            <a:extLst>
              <a:ext uri="{FF2B5EF4-FFF2-40B4-BE49-F238E27FC236}">
                <a16:creationId xmlns:a16="http://schemas.microsoft.com/office/drawing/2014/main" id="{EE8968A0-670B-54DA-9E66-C74BAD1F7634}"/>
              </a:ext>
            </a:extLst>
          </p:cNvPr>
          <p:cNvGrpSpPr/>
          <p:nvPr/>
        </p:nvGrpSpPr>
        <p:grpSpPr>
          <a:xfrm>
            <a:off x="4421216" y="3784410"/>
            <a:ext cx="1028008" cy="369332"/>
            <a:chOff x="4421216" y="3784410"/>
            <a:chExt cx="1028008" cy="369332"/>
          </a:xfrm>
        </p:grpSpPr>
        <p:sp>
          <p:nvSpPr>
            <p:cNvPr id="27" name="TextBox 26">
              <a:extLst>
                <a:ext uri="{FF2B5EF4-FFF2-40B4-BE49-F238E27FC236}">
                  <a16:creationId xmlns:a16="http://schemas.microsoft.com/office/drawing/2014/main" id="{15663D68-3110-BFCC-F9CA-3EE307F57A16}"/>
                </a:ext>
              </a:extLst>
            </p:cNvPr>
            <p:cNvSpPr txBox="1"/>
            <p:nvPr/>
          </p:nvSpPr>
          <p:spPr>
            <a:xfrm>
              <a:off x="4421216" y="3784410"/>
              <a:ext cx="620683" cy="369332"/>
            </a:xfrm>
            <a:prstGeom prst="rect">
              <a:avLst/>
            </a:prstGeom>
            <a:noFill/>
          </p:spPr>
          <p:txBody>
            <a:bodyPr wrap="none" rtlCol="0">
              <a:spAutoFit/>
            </a:bodyPr>
            <a:lstStyle/>
            <a:p>
              <a:r>
                <a:rPr lang="en-US"/>
                <a:t>tags</a:t>
              </a:r>
              <a:endParaRPr lang="en-US" dirty="0"/>
            </a:p>
          </p:txBody>
        </p:sp>
        <p:cxnSp>
          <p:nvCxnSpPr>
            <p:cNvPr id="19" name="Straight Arrow Connector 18">
              <a:extLst>
                <a:ext uri="{FF2B5EF4-FFF2-40B4-BE49-F238E27FC236}">
                  <a16:creationId xmlns:a16="http://schemas.microsoft.com/office/drawing/2014/main" id="{003363A7-680D-EE8C-A0DA-C86B41DD1432}"/>
                </a:ext>
              </a:extLst>
            </p:cNvPr>
            <p:cNvCxnSpPr>
              <a:cxnSpLocks/>
            </p:cNvCxnSpPr>
            <p:nvPr/>
          </p:nvCxnSpPr>
          <p:spPr bwMode="auto">
            <a:xfrm>
              <a:off x="5033287" y="4001632"/>
              <a:ext cx="415937"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sp>
        <p:nvSpPr>
          <p:cNvPr id="28" name="TextBox 27">
            <a:extLst>
              <a:ext uri="{FF2B5EF4-FFF2-40B4-BE49-F238E27FC236}">
                <a16:creationId xmlns:a16="http://schemas.microsoft.com/office/drawing/2014/main" id="{D251F6A3-0B2F-6097-3861-61DEA15CE208}"/>
              </a:ext>
            </a:extLst>
          </p:cNvPr>
          <p:cNvSpPr txBox="1"/>
          <p:nvPr/>
        </p:nvSpPr>
        <p:spPr>
          <a:xfrm>
            <a:off x="1433859" y="3025457"/>
            <a:ext cx="5974713" cy="400110"/>
          </a:xfrm>
          <a:prstGeom prst="rect">
            <a:avLst/>
          </a:prstGeom>
          <a:noFill/>
        </p:spPr>
        <p:txBody>
          <a:bodyPr wrap="none" rtlCol="0">
            <a:spAutoFit/>
          </a:bodyPr>
          <a:lstStyle/>
          <a:p>
            <a:r>
              <a:rPr lang="en-US" sz="2000"/>
              <a:t>       </a:t>
            </a:r>
            <a:r>
              <a:rPr lang="en-US" sz="2000" i="1"/>
              <a:t>it was a &lt;emphasis&gt; big &lt;/emphasis&gt; fish  </a:t>
            </a:r>
            <a:r>
              <a:rPr lang="en-US" sz="2000"/>
              <a:t>…</a:t>
            </a:r>
            <a:endParaRPr lang="en-US" sz="2000" dirty="0"/>
          </a:p>
        </p:txBody>
      </p:sp>
      <p:sp>
        <p:nvSpPr>
          <p:cNvPr id="32" name="TextBox 31">
            <a:extLst>
              <a:ext uri="{FF2B5EF4-FFF2-40B4-BE49-F238E27FC236}">
                <a16:creationId xmlns:a16="http://schemas.microsoft.com/office/drawing/2014/main" id="{5748DE65-40C7-FEEC-C510-4D732BCDE55B}"/>
              </a:ext>
            </a:extLst>
          </p:cNvPr>
          <p:cNvSpPr txBox="1"/>
          <p:nvPr/>
        </p:nvSpPr>
        <p:spPr>
          <a:xfrm>
            <a:off x="1989935" y="1372182"/>
            <a:ext cx="7258700" cy="1891480"/>
          </a:xfrm>
          <a:prstGeom prst="rect">
            <a:avLst/>
          </a:prstGeom>
          <a:noFill/>
        </p:spPr>
        <p:txBody>
          <a:bodyPr wrap="square">
            <a:spAutoFit/>
          </a:bodyPr>
          <a:lstStyle/>
          <a:p>
            <a:pPr lvl="1" indent="-342900">
              <a:lnSpc>
                <a:spcPct val="120000"/>
              </a:lnSpc>
              <a:buFont typeface="Arial" panose="020B0604020202020204" pitchFamily="34" charset="0"/>
              <a:buChar char="•"/>
            </a:pPr>
            <a:r>
              <a:rPr lang="en-US" sz="2400"/>
              <a:t>for “Wikipedia” the stress is on the 3</a:t>
            </a:r>
            <a:r>
              <a:rPr lang="en-US" sz="2400" baseline="30000"/>
              <a:t>rd</a:t>
            </a:r>
            <a:r>
              <a:rPr lang="en-US" sz="2400"/>
              <a:t> syllable</a:t>
            </a:r>
          </a:p>
          <a:p>
            <a:pPr lvl="1" indent="-342900">
              <a:lnSpc>
                <a:spcPct val="120000"/>
              </a:lnSpc>
              <a:buFont typeface="Arial" panose="020B0604020202020204" pitchFamily="34" charset="0"/>
              <a:buChar char="•"/>
            </a:pPr>
            <a:r>
              <a:rPr lang="en-US" sz="2400"/>
              <a:t>syllable stress is +30% duration and +5% pitch</a:t>
            </a:r>
          </a:p>
          <a:p>
            <a:pPr lvl="1" indent="-342900">
              <a:lnSpc>
                <a:spcPct val="120000"/>
              </a:lnSpc>
              <a:buFont typeface="Arial" panose="020B0604020202020204" pitchFamily="34" charset="0"/>
              <a:buChar char="•"/>
            </a:pPr>
            <a:r>
              <a:rPr lang="en-US" sz="2400"/>
              <a:t>after a comma, increase the pitch </a:t>
            </a:r>
          </a:p>
          <a:p>
            <a:pPr marL="400050" lvl="1" indent="0">
              <a:lnSpc>
                <a:spcPct val="120000"/>
              </a:lnSpc>
              <a:buNone/>
            </a:pPr>
            <a:r>
              <a:rPr lang="en-US" sz="2800"/>
              <a:t> </a:t>
            </a:r>
            <a:endParaRPr lang="en-US" sz="2800" dirty="0"/>
          </a:p>
        </p:txBody>
      </p:sp>
    </p:spTree>
    <p:extLst>
      <p:ext uri="{BB962C8B-B14F-4D97-AF65-F5344CB8AC3E}">
        <p14:creationId xmlns:p14="http://schemas.microsoft.com/office/powerpoint/2010/main" val="136051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62D75-6461-F84F-8AF2-52ED89344497}"/>
              </a:ext>
            </a:extLst>
          </p:cNvPr>
          <p:cNvSpPr>
            <a:spLocks noGrp="1"/>
          </p:cNvSpPr>
          <p:nvPr>
            <p:ph type="title"/>
          </p:nvPr>
        </p:nvSpPr>
        <p:spPr/>
        <p:txBody>
          <a:bodyPr/>
          <a:lstStyle/>
          <a:p>
            <a:r>
              <a:rPr lang="en-US" dirty="0"/>
              <a:t>Prosody in Speech Synthesis </a:t>
            </a:r>
          </a:p>
        </p:txBody>
      </p:sp>
      <p:sp>
        <p:nvSpPr>
          <p:cNvPr id="3" name="Content Placeholder 2">
            <a:extLst>
              <a:ext uri="{FF2B5EF4-FFF2-40B4-BE49-F238E27FC236}">
                <a16:creationId xmlns:a16="http://schemas.microsoft.com/office/drawing/2014/main" id="{C9716C7D-22CF-7248-8E1A-A9AC026BB69D}"/>
              </a:ext>
            </a:extLst>
          </p:cNvPr>
          <p:cNvSpPr>
            <a:spLocks noGrp="1"/>
          </p:cNvSpPr>
          <p:nvPr>
            <p:ph idx="1"/>
          </p:nvPr>
        </p:nvSpPr>
        <p:spPr/>
        <p:txBody>
          <a:bodyPr/>
          <a:lstStyle/>
          <a:p>
            <a:r>
              <a:rPr lang="en-US" sz="2800" dirty="0"/>
              <a:t>Speech synthesis models</a:t>
            </a:r>
          </a:p>
          <a:p>
            <a:pPr lvl="1"/>
            <a:r>
              <a:rPr lang="en-US" sz="2400" dirty="0"/>
              <a:t>Unit selection</a:t>
            </a:r>
          </a:p>
          <a:p>
            <a:pPr lvl="1"/>
            <a:r>
              <a:rPr lang="en-US" sz="2400" dirty="0"/>
              <a:t>Statistical</a:t>
            </a:r>
          </a:p>
          <a:p>
            <a:pPr lvl="2"/>
            <a:r>
              <a:rPr lang="en-US" sz="2000" dirty="0"/>
              <a:t>Hidden Markov Models</a:t>
            </a:r>
          </a:p>
          <a:p>
            <a:pPr lvl="2"/>
            <a:r>
              <a:rPr lang="en-US" sz="2000" dirty="0"/>
              <a:t>End-to-end systems</a:t>
            </a:r>
          </a:p>
          <a:p>
            <a:pPr lvl="2"/>
            <a:endParaRPr lang="en-US" sz="2000" dirty="0"/>
          </a:p>
          <a:p>
            <a:r>
              <a:rPr lang="en-US" sz="2800" dirty="0"/>
              <a:t>How is prosody integrated?</a:t>
            </a:r>
          </a:p>
          <a:p>
            <a:pPr lvl="2"/>
            <a:r>
              <a:rPr lang="en-US" sz="2000" dirty="0"/>
              <a:t>Data-driven approaches learn prosody implicitly</a:t>
            </a:r>
          </a:p>
          <a:p>
            <a:pPr lvl="2"/>
            <a:endParaRPr lang="en-US" sz="2000" dirty="0"/>
          </a:p>
        </p:txBody>
      </p:sp>
    </p:spTree>
    <p:extLst>
      <p:ext uri="{BB962C8B-B14F-4D97-AF65-F5344CB8AC3E}">
        <p14:creationId xmlns:p14="http://schemas.microsoft.com/office/powerpoint/2010/main" val="462089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B6626-5CE7-934B-9D26-F6CB385B41C1}"/>
              </a:ext>
            </a:extLst>
          </p:cNvPr>
          <p:cNvSpPr>
            <a:spLocks noGrp="1"/>
          </p:cNvSpPr>
          <p:nvPr>
            <p:ph type="title"/>
          </p:nvPr>
        </p:nvSpPr>
        <p:spPr/>
        <p:txBody>
          <a:bodyPr/>
          <a:lstStyle/>
          <a:p>
            <a:r>
              <a:rPr lang="en-US" dirty="0"/>
              <a:t>Adapting Prosody</a:t>
            </a:r>
          </a:p>
        </p:txBody>
      </p:sp>
      <p:sp>
        <p:nvSpPr>
          <p:cNvPr id="3" name="Content Placeholder 2">
            <a:extLst>
              <a:ext uri="{FF2B5EF4-FFF2-40B4-BE49-F238E27FC236}">
                <a16:creationId xmlns:a16="http://schemas.microsoft.com/office/drawing/2014/main" id="{AC2215C8-76B5-164F-B4A0-74885050478E}"/>
              </a:ext>
            </a:extLst>
          </p:cNvPr>
          <p:cNvSpPr>
            <a:spLocks noGrp="1"/>
          </p:cNvSpPr>
          <p:nvPr>
            <p:ph idx="1"/>
          </p:nvPr>
        </p:nvSpPr>
        <p:spPr>
          <a:xfrm>
            <a:off x="457200" y="1600200"/>
            <a:ext cx="8564880" cy="4495800"/>
          </a:xfrm>
        </p:spPr>
        <p:txBody>
          <a:bodyPr/>
          <a:lstStyle/>
          <a:p>
            <a:r>
              <a:rPr lang="en-US" sz="2800" dirty="0"/>
              <a:t>Explicit rule-based controls</a:t>
            </a:r>
          </a:p>
          <a:p>
            <a:pPr lvl="1"/>
            <a:r>
              <a:rPr lang="en-US" sz="2400" dirty="0"/>
              <a:t>Directly modify prosody of synthetic speech</a:t>
            </a:r>
          </a:p>
          <a:p>
            <a:pPr lvl="2"/>
            <a:r>
              <a:rPr lang="en-US" sz="2000" dirty="0"/>
              <a:t>E.g. use SSML (Speech Synthesis Markup) directives </a:t>
            </a:r>
          </a:p>
          <a:p>
            <a:r>
              <a:rPr lang="en-US" sz="2800" dirty="0"/>
              <a:t>Unit selection methods:</a:t>
            </a:r>
          </a:p>
          <a:p>
            <a:pPr lvl="2"/>
            <a:r>
              <a:rPr lang="en-US" sz="2000" dirty="0"/>
              <a:t>Automatically predict expected prosody for text string</a:t>
            </a:r>
          </a:p>
          <a:p>
            <a:pPr lvl="2"/>
            <a:r>
              <a:rPr lang="en-US" sz="2000" dirty="0"/>
              <a:t>Extract units with corresponding prosody</a:t>
            </a:r>
          </a:p>
          <a:p>
            <a:pPr lvl="2"/>
            <a:r>
              <a:rPr lang="en-US" sz="2000" dirty="0"/>
              <a:t>Integrate prosodic match in scoring</a:t>
            </a:r>
          </a:p>
          <a:p>
            <a:r>
              <a:rPr lang="en-US" sz="2800" dirty="0"/>
              <a:t>HMM approaches:</a:t>
            </a:r>
          </a:p>
          <a:p>
            <a:pPr lvl="2"/>
            <a:r>
              <a:rPr lang="en-US" sz="2000" dirty="0"/>
              <a:t>Cluster adaptive training </a:t>
            </a:r>
            <a:r>
              <a:rPr lang="en-US" sz="1600" dirty="0"/>
              <a:t>(</a:t>
            </a:r>
            <a:r>
              <a:rPr lang="en-US" sz="1600" dirty="0" err="1"/>
              <a:t>Eyben</a:t>
            </a:r>
            <a:r>
              <a:rPr lang="en-US" sz="1600" dirty="0"/>
              <a:t> et al, 2012)</a:t>
            </a:r>
          </a:p>
          <a:p>
            <a:pPr lvl="2"/>
            <a:r>
              <a:rPr lang="en-US" sz="2000" dirty="0"/>
              <a:t>Learn transformation matrix to transfer style </a:t>
            </a:r>
            <a:r>
              <a:rPr lang="en-US" sz="1600" dirty="0"/>
              <a:t>(Nose,’07)</a:t>
            </a:r>
          </a:p>
          <a:p>
            <a:pPr lvl="1"/>
            <a:endParaRPr lang="en-US" sz="2400" dirty="0"/>
          </a:p>
        </p:txBody>
      </p:sp>
    </p:spTree>
    <p:extLst>
      <p:ext uri="{BB962C8B-B14F-4D97-AF65-F5344CB8AC3E}">
        <p14:creationId xmlns:p14="http://schemas.microsoft.com/office/powerpoint/2010/main" val="749085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5"/>
            <a:ext cx="8229600" cy="1143000"/>
          </a:xfrm>
        </p:spPr>
        <p:txBody>
          <a:bodyPr/>
          <a:lstStyle/>
          <a:p>
            <a:pPr algn="l"/>
            <a:r>
              <a:rPr lang="en-US" sz="4000" dirty="0"/>
              <a:t>Prosody in End-to-End Synthesis</a:t>
            </a:r>
          </a:p>
        </p:txBody>
      </p:sp>
      <p:sp>
        <p:nvSpPr>
          <p:cNvPr id="2" name="Rectangle 1"/>
          <p:cNvSpPr/>
          <p:nvPr/>
        </p:nvSpPr>
        <p:spPr bwMode="auto">
          <a:xfrm>
            <a:off x="4114805" y="1221488"/>
            <a:ext cx="5029195" cy="4950682"/>
          </a:xfrm>
          <a:prstGeom prst="rect">
            <a:avLst/>
          </a:prstGeom>
          <a:solidFill>
            <a:srgbClr val="F2D5A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grpSp>
        <p:nvGrpSpPr>
          <p:cNvPr id="6" name="Group 5"/>
          <p:cNvGrpSpPr/>
          <p:nvPr/>
        </p:nvGrpSpPr>
        <p:grpSpPr>
          <a:xfrm>
            <a:off x="3709422" y="1258923"/>
            <a:ext cx="5251650" cy="4803701"/>
            <a:chOff x="3709422" y="1258923"/>
            <a:chExt cx="5251650" cy="4803701"/>
          </a:xfrm>
        </p:grpSpPr>
        <p:pic>
          <p:nvPicPr>
            <p:cNvPr id="9" name="Image" descr="Image"/>
            <p:cNvPicPr>
              <a:picLocks noChangeAspect="1"/>
            </p:cNvPicPr>
            <p:nvPr/>
          </p:nvPicPr>
          <p:blipFill>
            <a:blip r:embed="rId2"/>
            <a:stretch>
              <a:fillRect/>
            </a:stretch>
          </p:blipFill>
          <p:spPr>
            <a:xfrm>
              <a:off x="3709422" y="1691717"/>
              <a:ext cx="5251650" cy="4064413"/>
            </a:xfrm>
            <a:prstGeom prst="rect">
              <a:avLst/>
            </a:prstGeom>
            <a:ln w="12700">
              <a:miter lim="400000"/>
            </a:ln>
          </p:spPr>
        </p:pic>
        <p:sp>
          <p:nvSpPr>
            <p:cNvPr id="10" name="Character Sequence len=T"/>
            <p:cNvSpPr txBox="1"/>
            <p:nvPr/>
          </p:nvSpPr>
          <p:spPr>
            <a:xfrm>
              <a:off x="5441478" y="5730866"/>
              <a:ext cx="3154711" cy="3317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algn="ctr" defTabSz="410751" fontAlgn="auto" hangingPunct="0">
                <a:spcBef>
                  <a:spcPts val="0"/>
                </a:spcBef>
                <a:spcAft>
                  <a:spcPts val="0"/>
                </a:spcAft>
              </a:pPr>
              <a:r>
                <a:rPr kumimoji="0" sz="1687" b="1" kern="0" dirty="0">
                  <a:solidFill>
                    <a:srgbClr val="000000"/>
                  </a:solidFill>
                  <a:latin typeface="Helvetica Neue"/>
                  <a:sym typeface="Helvetica Neue"/>
                </a:rPr>
                <a:t>Character</a:t>
              </a:r>
              <a:r>
                <a:rPr kumimoji="0" lang="en-US" sz="1687" b="1" kern="0" dirty="0">
                  <a:solidFill>
                    <a:srgbClr val="000000"/>
                  </a:solidFill>
                  <a:latin typeface="Helvetica Neue"/>
                  <a:sym typeface="Helvetica Neue"/>
                </a:rPr>
                <a:t> or Phone</a:t>
              </a:r>
              <a:r>
                <a:rPr kumimoji="0" sz="1687" b="1" kern="0" dirty="0">
                  <a:solidFill>
                    <a:srgbClr val="000000"/>
                  </a:solidFill>
                  <a:latin typeface="Helvetica Neue"/>
                  <a:sym typeface="Helvetica Neue"/>
                </a:rPr>
                <a:t> Sequence</a:t>
              </a:r>
            </a:p>
          </p:txBody>
        </p:sp>
        <p:sp>
          <p:nvSpPr>
            <p:cNvPr id="11" name="Acoustic Sequence len=L"/>
            <p:cNvSpPr txBox="1"/>
            <p:nvPr/>
          </p:nvSpPr>
          <p:spPr>
            <a:xfrm>
              <a:off x="5664106" y="1258923"/>
              <a:ext cx="2061463" cy="3317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algn="ctr" defTabSz="410751" fontAlgn="auto" hangingPunct="0">
                <a:spcBef>
                  <a:spcPts val="0"/>
                </a:spcBef>
                <a:spcAft>
                  <a:spcPts val="0"/>
                </a:spcAft>
              </a:pPr>
              <a:r>
                <a:rPr kumimoji="0" sz="1687" b="1" kern="0" dirty="0">
                  <a:solidFill>
                    <a:srgbClr val="000000"/>
                  </a:solidFill>
                  <a:latin typeface="Helvetica Neue"/>
                  <a:sym typeface="Helvetica Neue"/>
                </a:rPr>
                <a:t>Acoustic Sequence</a:t>
              </a:r>
            </a:p>
          </p:txBody>
        </p:sp>
      </p:grpSp>
      <p:sp>
        <p:nvSpPr>
          <p:cNvPr id="5" name="Rectangle 4"/>
          <p:cNvSpPr/>
          <p:nvPr/>
        </p:nvSpPr>
        <p:spPr>
          <a:xfrm>
            <a:off x="457200" y="1258923"/>
            <a:ext cx="3788475" cy="3129639"/>
          </a:xfrm>
          <a:prstGeom prst="rect">
            <a:avLst/>
          </a:prstGeom>
        </p:spPr>
        <p:txBody>
          <a:bodyPr wrap="square">
            <a:spAutoFit/>
          </a:bodyPr>
          <a:lstStyle/>
          <a:p>
            <a:pPr>
              <a:lnSpc>
                <a:spcPct val="120000"/>
              </a:lnSpc>
              <a:spcBef>
                <a:spcPts val="1800"/>
              </a:spcBef>
            </a:pPr>
            <a:r>
              <a:rPr lang="en-US" sz="2200" dirty="0"/>
              <a:t>Sequence-to-sequence modeling</a:t>
            </a:r>
          </a:p>
          <a:p>
            <a:pPr>
              <a:lnSpc>
                <a:spcPct val="120000"/>
              </a:lnSpc>
              <a:spcBef>
                <a:spcPts val="1800"/>
              </a:spcBef>
            </a:pPr>
            <a:r>
              <a:rPr lang="en-US" sz="2200"/>
              <a:t>Working </a:t>
            </a:r>
            <a:r>
              <a:rPr lang="en-US" sz="2200" dirty="0"/>
              <a:t>Definition: Prosody is the variation in the speech signal not explained by phonetics, speaker identity, and channel effects.</a:t>
            </a:r>
          </a:p>
        </p:txBody>
      </p:sp>
      <p:sp>
        <p:nvSpPr>
          <p:cNvPr id="12" name="Rectangle 11"/>
          <p:cNvSpPr/>
          <p:nvPr/>
        </p:nvSpPr>
        <p:spPr>
          <a:xfrm>
            <a:off x="336288" y="6504852"/>
            <a:ext cx="5025174" cy="276999"/>
          </a:xfrm>
          <a:prstGeom prst="rect">
            <a:avLst/>
          </a:prstGeom>
        </p:spPr>
        <p:txBody>
          <a:bodyPr wrap="square">
            <a:spAutoFit/>
          </a:bodyPr>
          <a:lstStyle/>
          <a:p>
            <a:r>
              <a:rPr lang="en-US" sz="1200" dirty="0"/>
              <a:t>(</a:t>
            </a:r>
            <a:r>
              <a:rPr lang="en-US" sz="1200" dirty="0" err="1"/>
              <a:t>Skerry</a:t>
            </a:r>
            <a:r>
              <a:rPr lang="en-US" sz="1200" dirty="0"/>
              <a:t>-Ryan, </a:t>
            </a:r>
            <a:r>
              <a:rPr lang="en-US" sz="1200" dirty="0" err="1"/>
              <a:t>Batenberg</a:t>
            </a:r>
            <a:r>
              <a:rPr lang="en-US" sz="1200" dirty="0"/>
              <a:t>, </a:t>
            </a:r>
            <a:r>
              <a:rPr lang="en-US" sz="1200" i="1" dirty="0"/>
              <a:t>et al</a:t>
            </a:r>
            <a:r>
              <a:rPr lang="en-US" sz="1200" dirty="0"/>
              <a:t>. 2018)  Figure from Andrew Rosenberg</a:t>
            </a:r>
          </a:p>
        </p:txBody>
      </p:sp>
    </p:spTree>
    <p:extLst>
      <p:ext uri="{BB962C8B-B14F-4D97-AF65-F5344CB8AC3E}">
        <p14:creationId xmlns:p14="http://schemas.microsoft.com/office/powerpoint/2010/main" val="1561934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573A1-2F27-A549-A7DB-F29394A0D89B}"/>
              </a:ext>
            </a:extLst>
          </p:cNvPr>
          <p:cNvSpPr>
            <a:spLocks noGrp="1"/>
          </p:cNvSpPr>
          <p:nvPr>
            <p:ph type="title"/>
          </p:nvPr>
        </p:nvSpPr>
        <p:spPr/>
        <p:txBody>
          <a:bodyPr/>
          <a:lstStyle/>
          <a:p>
            <a:r>
              <a:rPr lang="en-US" dirty="0"/>
              <a:t>Prosody Capture in </a:t>
            </a:r>
            <a:br>
              <a:rPr lang="en-US" dirty="0"/>
            </a:br>
            <a:r>
              <a:rPr lang="en-US" dirty="0"/>
              <a:t>E2E Synthesis</a:t>
            </a:r>
          </a:p>
        </p:txBody>
      </p:sp>
      <p:sp>
        <p:nvSpPr>
          <p:cNvPr id="3" name="Content Placeholder 2">
            <a:extLst>
              <a:ext uri="{FF2B5EF4-FFF2-40B4-BE49-F238E27FC236}">
                <a16:creationId xmlns:a16="http://schemas.microsoft.com/office/drawing/2014/main" id="{BDEAC5A4-1ADC-A641-BE35-68AD6F7E31F4}"/>
              </a:ext>
            </a:extLst>
          </p:cNvPr>
          <p:cNvSpPr>
            <a:spLocks noGrp="1"/>
          </p:cNvSpPr>
          <p:nvPr>
            <p:ph idx="1"/>
          </p:nvPr>
        </p:nvSpPr>
        <p:spPr/>
        <p:txBody>
          <a:bodyPr/>
          <a:lstStyle/>
          <a:p>
            <a:r>
              <a:rPr lang="en-US" dirty="0"/>
              <a:t>Models capture prosody linked to orthographic cues</a:t>
            </a:r>
          </a:p>
          <a:p>
            <a:pPr lvl="1"/>
            <a:r>
              <a:rPr lang="en-US" dirty="0"/>
              <a:t>Prosodic phrasing based on punctuation</a:t>
            </a:r>
          </a:p>
          <a:p>
            <a:pPr lvl="1"/>
            <a:r>
              <a:rPr lang="en-US" sz="1200" dirty="0"/>
              <a:t>“This is your personal assistant, Google Home.” </a:t>
            </a:r>
          </a:p>
          <a:p>
            <a:pPr lvl="1"/>
            <a:endParaRPr lang="en-US" sz="1200" dirty="0"/>
          </a:p>
          <a:p>
            <a:pPr lvl="1"/>
            <a:r>
              <a:rPr lang="en-US" sz="1200" dirty="0"/>
              <a:t>“This is your personal assistant Google Home.” </a:t>
            </a:r>
          </a:p>
          <a:p>
            <a:pPr lvl="1"/>
            <a:r>
              <a:rPr lang="en-US" dirty="0"/>
              <a:t>Emphasis based on capitalization</a:t>
            </a:r>
          </a:p>
          <a:p>
            <a:pPr lvl="3"/>
            <a:r>
              <a:rPr lang="en-US" dirty="0"/>
              <a:t>Reader is instructed to read caps as stressed</a:t>
            </a:r>
          </a:p>
          <a:p>
            <a:pPr lvl="1"/>
            <a:r>
              <a:rPr lang="en-US" sz="1200" dirty="0"/>
              <a:t>“The buses aren't the problem, they actually provide a solution.”</a:t>
            </a:r>
          </a:p>
          <a:p>
            <a:pPr lvl="1"/>
            <a:endParaRPr lang="en-US" sz="1200" dirty="0"/>
          </a:p>
          <a:p>
            <a:pPr lvl="1"/>
            <a:r>
              <a:rPr lang="en-US" sz="1200" dirty="0"/>
              <a:t>“The buses aren't the PROBLEM, they actually provide a SOLUTION.”</a:t>
            </a:r>
          </a:p>
        </p:txBody>
      </p:sp>
      <p:pic>
        <p:nvPicPr>
          <p:cNvPr id="4" name="ghome_comma.wav" descr="ghome_comma.wav">
            <a:hlinkClick r:id="" action="ppaction://media"/>
            <a:extLst>
              <a:ext uri="{FF2B5EF4-FFF2-40B4-BE49-F238E27FC236}">
                <a16:creationId xmlns:a16="http://schemas.microsoft.com/office/drawing/2014/main" id="{3A7A8663-456B-B843-AFA8-EB962FA53B7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702048" y="3048000"/>
            <a:ext cx="433832" cy="433832"/>
          </a:xfrm>
          <a:prstGeom prst="rect">
            <a:avLst/>
          </a:prstGeom>
        </p:spPr>
      </p:pic>
      <p:pic>
        <p:nvPicPr>
          <p:cNvPr id="5" name="ghome_nocomma.wav" descr="ghome_nocomma.wav">
            <a:hlinkClick r:id="" action="ppaction://media"/>
            <a:extLst>
              <a:ext uri="{FF2B5EF4-FFF2-40B4-BE49-F238E27FC236}">
                <a16:creationId xmlns:a16="http://schemas.microsoft.com/office/drawing/2014/main" id="{088EB0D6-86C3-6746-AA5F-9F75CD100970}"/>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4576065" y="3481832"/>
            <a:ext cx="433832" cy="433832"/>
          </a:xfrm>
          <a:prstGeom prst="rect">
            <a:avLst/>
          </a:prstGeom>
        </p:spPr>
      </p:pic>
      <p:sp>
        <p:nvSpPr>
          <p:cNvPr id="6" name="TextBox 5">
            <a:extLst>
              <a:ext uri="{FF2B5EF4-FFF2-40B4-BE49-F238E27FC236}">
                <a16:creationId xmlns:a16="http://schemas.microsoft.com/office/drawing/2014/main" id="{09DDBE19-45B6-8B4E-ACB6-044CF6A08E8F}"/>
              </a:ext>
            </a:extLst>
          </p:cNvPr>
          <p:cNvSpPr txBox="1"/>
          <p:nvPr/>
        </p:nvSpPr>
        <p:spPr>
          <a:xfrm>
            <a:off x="184465" y="6186100"/>
            <a:ext cx="4517583" cy="276999"/>
          </a:xfrm>
          <a:prstGeom prst="rect">
            <a:avLst/>
          </a:prstGeom>
          <a:noFill/>
        </p:spPr>
        <p:txBody>
          <a:bodyPr wrap="none" rtlCol="0">
            <a:spAutoFit/>
          </a:bodyPr>
          <a:lstStyle/>
          <a:p>
            <a:r>
              <a:rPr lang="en-US" sz="1200" dirty="0"/>
              <a:t>https://</a:t>
            </a:r>
            <a:r>
              <a:rPr lang="en-US" sz="1200" dirty="0" err="1"/>
              <a:t>google.github.io</a:t>
            </a:r>
            <a:r>
              <a:rPr lang="en-US" sz="1200" dirty="0"/>
              <a:t>/</a:t>
            </a:r>
            <a:r>
              <a:rPr lang="en-US" sz="1200" dirty="0" err="1"/>
              <a:t>tacotron</a:t>
            </a:r>
            <a:r>
              <a:rPr lang="en-US" sz="1200" dirty="0"/>
              <a:t>/publications/</a:t>
            </a:r>
            <a:r>
              <a:rPr lang="en-US" sz="1200" dirty="0" err="1"/>
              <a:t>tacotron</a:t>
            </a:r>
            <a:r>
              <a:rPr lang="en-US" sz="1200" dirty="0"/>
              <a:t>/</a:t>
            </a:r>
            <a:r>
              <a:rPr lang="en-US" sz="1200" dirty="0" err="1"/>
              <a:t>index.html</a:t>
            </a:r>
            <a:endParaRPr lang="en-US" sz="1200" dirty="0"/>
          </a:p>
        </p:txBody>
      </p:sp>
      <p:pic>
        <p:nvPicPr>
          <p:cNvPr id="7" name="bus_nostress.wav" descr="bus_nostress.wav">
            <a:hlinkClick r:id="" action="ppaction://media"/>
            <a:extLst>
              <a:ext uri="{FF2B5EF4-FFF2-40B4-BE49-F238E27FC236}">
                <a16:creationId xmlns:a16="http://schemas.microsoft.com/office/drawing/2014/main" id="{F13CA679-4B8E-BB4F-93A1-48B73CAE089B}"/>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5726176" y="4632960"/>
            <a:ext cx="393192" cy="393192"/>
          </a:xfrm>
          <a:prstGeom prst="rect">
            <a:avLst/>
          </a:prstGeom>
        </p:spPr>
      </p:pic>
      <p:pic>
        <p:nvPicPr>
          <p:cNvPr id="9" name="bus_stress.wav" descr="bus_stress.wav">
            <a:hlinkClick r:id="" action="ppaction://media"/>
            <a:extLst>
              <a:ext uri="{FF2B5EF4-FFF2-40B4-BE49-F238E27FC236}">
                <a16:creationId xmlns:a16="http://schemas.microsoft.com/office/drawing/2014/main" id="{1D9A07ED-34DC-3149-A2AE-5C19671D867E}"/>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6119368" y="5150358"/>
            <a:ext cx="273812" cy="273812"/>
          </a:xfrm>
          <a:prstGeom prst="rect">
            <a:avLst/>
          </a:prstGeom>
        </p:spPr>
      </p:pic>
    </p:spTree>
    <p:extLst>
      <p:ext uri="{BB962C8B-B14F-4D97-AF65-F5344CB8AC3E}">
        <p14:creationId xmlns:p14="http://schemas.microsoft.com/office/powerpoint/2010/main" val="33213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37"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5037"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5037" fill="hold"/>
                                        <p:tgtEl>
                                          <p:spTgt spid="7"/>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503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audio>
              <p:cMediaNode vol="80000">
                <p:cTn id="20" fill="hold" display="0">
                  <p:stCondLst>
                    <p:cond delay="indefinite"/>
                  </p:stCondLst>
                  <p:endCondLst>
                    <p:cond evt="onStopAudio" delay="0">
                      <p:tgtEl>
                        <p:sldTgt/>
                      </p:tgtEl>
                    </p:cond>
                  </p:endCondLst>
                </p:cTn>
                <p:tgtEl>
                  <p:spTgt spid="5"/>
                </p:tgtEl>
              </p:cMediaNode>
            </p:audio>
            <p:audio>
              <p:cMediaNode vol="80000">
                <p:cTn id="21" fill="hold" display="0">
                  <p:stCondLst>
                    <p:cond delay="indefinite"/>
                  </p:stCondLst>
                  <p:endCondLst>
                    <p:cond evt="onStopAudio" delay="0">
                      <p:tgtEl>
                        <p:sldTgt/>
                      </p:tgtEl>
                    </p:cond>
                  </p:endCondLst>
                </p:cTn>
                <p:tgtEl>
                  <p:spTgt spid="7"/>
                </p:tgtEl>
              </p:cMediaNode>
            </p:audio>
            <p:audio>
              <p:cMediaNode vol="80000">
                <p:cTn id="22" fill="hold" display="0">
                  <p:stCondLst>
                    <p:cond delay="indefinite"/>
                  </p:stCondLst>
                  <p:endCondLst>
                    <p:cond evt="onStopAudio" delay="0">
                      <p:tgtEl>
                        <p:sldTgt/>
                      </p:tgtEl>
                    </p:cond>
                  </p:endCondLst>
                </p:cTn>
                <p:tgtEl>
                  <p:spTgt spid="9"/>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C9668-4B79-5A44-92A6-E1B49044BF79}"/>
              </a:ext>
            </a:extLst>
          </p:cNvPr>
          <p:cNvSpPr>
            <a:spLocks noGrp="1"/>
          </p:cNvSpPr>
          <p:nvPr>
            <p:ph type="title"/>
          </p:nvPr>
        </p:nvSpPr>
        <p:spPr/>
        <p:txBody>
          <a:bodyPr/>
          <a:lstStyle/>
          <a:p>
            <a:r>
              <a:rPr lang="en-US" dirty="0"/>
              <a:t>Prosody Adaptation in </a:t>
            </a:r>
            <a:br>
              <a:rPr lang="en-US" dirty="0"/>
            </a:br>
            <a:r>
              <a:rPr lang="en-US" dirty="0"/>
              <a:t>E2E Synthesis</a:t>
            </a:r>
          </a:p>
        </p:txBody>
      </p:sp>
      <p:sp>
        <p:nvSpPr>
          <p:cNvPr id="3" name="Content Placeholder 2">
            <a:extLst>
              <a:ext uri="{FF2B5EF4-FFF2-40B4-BE49-F238E27FC236}">
                <a16:creationId xmlns:a16="http://schemas.microsoft.com/office/drawing/2014/main" id="{07747996-1422-0446-8587-003BAE599304}"/>
              </a:ext>
            </a:extLst>
          </p:cNvPr>
          <p:cNvSpPr>
            <a:spLocks noGrp="1"/>
          </p:cNvSpPr>
          <p:nvPr>
            <p:ph idx="1"/>
          </p:nvPr>
        </p:nvSpPr>
        <p:spPr/>
        <p:txBody>
          <a:bodyPr/>
          <a:lstStyle/>
          <a:p>
            <a:r>
              <a:rPr lang="en-US" dirty="0"/>
              <a:t>Approaches:</a:t>
            </a:r>
          </a:p>
          <a:p>
            <a:pPr lvl="1"/>
            <a:r>
              <a:rPr lang="en-US" dirty="0"/>
              <a:t>Style transfer-type approaches</a:t>
            </a:r>
          </a:p>
          <a:p>
            <a:pPr lvl="2"/>
            <a:r>
              <a:rPr lang="en-US" dirty="0"/>
              <a:t>Learn prosodic embedding space</a:t>
            </a:r>
          </a:p>
          <a:p>
            <a:pPr lvl="3"/>
            <a:r>
              <a:rPr lang="en-US" dirty="0"/>
              <a:t>Compute embedding for reference prosody</a:t>
            </a:r>
          </a:p>
          <a:p>
            <a:pPr lvl="3"/>
            <a:r>
              <a:rPr lang="en-US" dirty="0"/>
              <a:t>Combine with text, speaker encodings to generate new form</a:t>
            </a:r>
          </a:p>
          <a:p>
            <a:pPr lvl="1"/>
            <a:endParaRPr lang="en-US" dirty="0"/>
          </a:p>
        </p:txBody>
      </p:sp>
    </p:spTree>
    <p:extLst>
      <p:ext uri="{BB962C8B-B14F-4D97-AF65-F5344CB8AC3E}">
        <p14:creationId xmlns:p14="http://schemas.microsoft.com/office/powerpoint/2010/main" val="10910863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C9668-4B79-5A44-92A6-E1B49044BF79}"/>
              </a:ext>
            </a:extLst>
          </p:cNvPr>
          <p:cNvSpPr>
            <a:spLocks noGrp="1"/>
          </p:cNvSpPr>
          <p:nvPr>
            <p:ph type="title"/>
          </p:nvPr>
        </p:nvSpPr>
        <p:spPr/>
        <p:txBody>
          <a:bodyPr/>
          <a:lstStyle/>
          <a:p>
            <a:r>
              <a:rPr lang="en-US" dirty="0"/>
              <a:t>Prosody Adaptation in </a:t>
            </a:r>
            <a:br>
              <a:rPr lang="en-US" dirty="0"/>
            </a:br>
            <a:r>
              <a:rPr lang="en-US" dirty="0"/>
              <a:t>E2E Synthesis</a:t>
            </a:r>
          </a:p>
        </p:txBody>
      </p:sp>
      <p:sp>
        <p:nvSpPr>
          <p:cNvPr id="3" name="Content Placeholder 2">
            <a:extLst>
              <a:ext uri="{FF2B5EF4-FFF2-40B4-BE49-F238E27FC236}">
                <a16:creationId xmlns:a16="http://schemas.microsoft.com/office/drawing/2014/main" id="{07747996-1422-0446-8587-003BAE599304}"/>
              </a:ext>
            </a:extLst>
          </p:cNvPr>
          <p:cNvSpPr>
            <a:spLocks noGrp="1"/>
          </p:cNvSpPr>
          <p:nvPr>
            <p:ph idx="1"/>
          </p:nvPr>
        </p:nvSpPr>
        <p:spPr/>
        <p:txBody>
          <a:bodyPr/>
          <a:lstStyle/>
          <a:p>
            <a:r>
              <a:rPr lang="en-US" dirty="0"/>
              <a:t>Approaches:</a:t>
            </a:r>
          </a:p>
          <a:p>
            <a:pPr lvl="1"/>
            <a:r>
              <a:rPr lang="en-US"/>
              <a:t>Transfer-type </a:t>
            </a:r>
            <a:r>
              <a:rPr lang="en-US" dirty="0"/>
              <a:t>approaches</a:t>
            </a:r>
          </a:p>
          <a:p>
            <a:pPr lvl="2"/>
            <a:r>
              <a:rPr lang="en-US" dirty="0"/>
              <a:t>Learn prosodic embedding space</a:t>
            </a:r>
          </a:p>
          <a:p>
            <a:pPr lvl="3"/>
            <a:r>
              <a:rPr lang="en-US" dirty="0"/>
              <a:t>Compute embedding for reference prosody</a:t>
            </a:r>
          </a:p>
          <a:p>
            <a:pPr lvl="3"/>
            <a:r>
              <a:rPr lang="en-US" dirty="0"/>
              <a:t>Combine with text, speaker encodings to generate</a:t>
            </a:r>
          </a:p>
          <a:p>
            <a:pPr lvl="1"/>
            <a:endParaRPr lang="en-US" sz="1800" dirty="0"/>
          </a:p>
          <a:p>
            <a:pPr lvl="1"/>
            <a:r>
              <a:rPr lang="en-US" sz="1800" dirty="0"/>
              <a:t>Text: I've swallowed a pollywog.</a:t>
            </a:r>
          </a:p>
          <a:p>
            <a:pPr lvl="2"/>
            <a:r>
              <a:rPr lang="en-US" sz="1400" dirty="0"/>
              <a:t>Reference (female)</a:t>
            </a:r>
          </a:p>
          <a:p>
            <a:pPr lvl="2"/>
            <a:r>
              <a:rPr lang="en-US" sz="1400" dirty="0"/>
              <a:t>Base (male)</a:t>
            </a:r>
          </a:p>
          <a:p>
            <a:pPr lvl="2"/>
            <a:r>
              <a:rPr lang="en-US" sz="1400" dirty="0"/>
              <a:t>Adapted (male)</a:t>
            </a:r>
          </a:p>
          <a:p>
            <a:pPr lvl="1"/>
            <a:endParaRPr lang="en-US" dirty="0"/>
          </a:p>
        </p:txBody>
      </p:sp>
      <p:sp>
        <p:nvSpPr>
          <p:cNvPr id="4" name="https://google.github.io/tacotron/publications/end_to_end_prosody_transfer/index.html">
            <a:extLst>
              <a:ext uri="{FF2B5EF4-FFF2-40B4-BE49-F238E27FC236}">
                <a16:creationId xmlns:a16="http://schemas.microsoft.com/office/drawing/2014/main" id="{2B5B84DF-D2C4-3646-89B1-E6B111CFFFE3}"/>
              </a:ext>
            </a:extLst>
          </p:cNvPr>
          <p:cNvSpPr txBox="1"/>
          <p:nvPr/>
        </p:nvSpPr>
        <p:spPr>
          <a:xfrm>
            <a:off x="646391" y="6506770"/>
            <a:ext cx="5681043" cy="2452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600" b="0">
                <a:solidFill>
                  <a:srgbClr val="5E5E5E"/>
                </a:solidFill>
              </a:defRPr>
            </a:lvl1pPr>
          </a:lstStyle>
          <a:p>
            <a:pPr algn="ctr" defTabSz="410751" fontAlgn="auto" hangingPunct="0">
              <a:spcBef>
                <a:spcPts val="0"/>
              </a:spcBef>
              <a:spcAft>
                <a:spcPts val="0"/>
              </a:spcAft>
            </a:pPr>
            <a:r>
              <a:rPr kumimoji="0" sz="1125" kern="0" dirty="0">
                <a:solidFill>
                  <a:schemeClr val="tx1"/>
                </a:solidFill>
                <a:latin typeface="Helvetica Neue"/>
                <a:sym typeface="Helvetica Neue"/>
              </a:rPr>
              <a:t>https://</a:t>
            </a:r>
            <a:r>
              <a:rPr kumimoji="0" sz="1125" kern="0" dirty="0" err="1">
                <a:solidFill>
                  <a:schemeClr val="tx1"/>
                </a:solidFill>
                <a:latin typeface="Helvetica Neue"/>
                <a:sym typeface="Helvetica Neue"/>
              </a:rPr>
              <a:t>google.github.io</a:t>
            </a:r>
            <a:r>
              <a:rPr kumimoji="0" sz="1125" kern="0" dirty="0">
                <a:solidFill>
                  <a:schemeClr val="tx1"/>
                </a:solidFill>
                <a:latin typeface="Helvetica Neue"/>
                <a:sym typeface="Helvetica Neue"/>
              </a:rPr>
              <a:t>/</a:t>
            </a:r>
            <a:r>
              <a:rPr kumimoji="0" sz="1125" kern="0" dirty="0" err="1">
                <a:solidFill>
                  <a:schemeClr val="tx1"/>
                </a:solidFill>
                <a:latin typeface="Helvetica Neue"/>
                <a:sym typeface="Helvetica Neue"/>
              </a:rPr>
              <a:t>ta</a:t>
            </a:r>
            <a:r>
              <a:rPr kumimoji="0" lang="en-US" sz="1125" kern="0" dirty="0" err="1">
                <a:solidFill>
                  <a:schemeClr val="tx1"/>
                </a:solidFill>
                <a:latin typeface="Helvetica Neue"/>
                <a:sym typeface="Helvetica Neue"/>
              </a:rPr>
              <a:t>c</a:t>
            </a:r>
            <a:r>
              <a:rPr kumimoji="0" sz="1125" kern="0" dirty="0" err="1">
                <a:solidFill>
                  <a:schemeClr val="tx1"/>
                </a:solidFill>
                <a:latin typeface="Helvetica Neue"/>
                <a:sym typeface="Helvetica Neue"/>
              </a:rPr>
              <a:t>otron</a:t>
            </a:r>
            <a:r>
              <a:rPr kumimoji="0" sz="1125" kern="0" dirty="0">
                <a:solidFill>
                  <a:schemeClr val="tx1"/>
                </a:solidFill>
                <a:latin typeface="Helvetica Neue"/>
                <a:sym typeface="Helvetica Neue"/>
              </a:rPr>
              <a:t>/publications/</a:t>
            </a:r>
            <a:r>
              <a:rPr kumimoji="0" sz="1125" kern="0" dirty="0" err="1">
                <a:solidFill>
                  <a:schemeClr val="tx1"/>
                </a:solidFill>
                <a:latin typeface="Helvetica Neue"/>
                <a:sym typeface="Helvetica Neue"/>
              </a:rPr>
              <a:t>end_to_end_prosody_transfer</a:t>
            </a:r>
            <a:r>
              <a:rPr kumimoji="0" sz="1125" kern="0" dirty="0">
                <a:solidFill>
                  <a:schemeClr val="tx1"/>
                </a:solidFill>
                <a:latin typeface="Helvetica Neue"/>
                <a:sym typeface="Helvetica Neue"/>
              </a:rPr>
              <a:t>/</a:t>
            </a:r>
            <a:r>
              <a:rPr kumimoji="0" sz="1125" kern="0" dirty="0" err="1">
                <a:solidFill>
                  <a:schemeClr val="tx1"/>
                </a:solidFill>
                <a:latin typeface="Helvetica Neue"/>
                <a:sym typeface="Helvetica Neue"/>
              </a:rPr>
              <a:t>index.html</a:t>
            </a:r>
            <a:endParaRPr kumimoji="0" sz="1125" kern="0" dirty="0">
              <a:solidFill>
                <a:schemeClr val="tx1"/>
              </a:solidFill>
              <a:latin typeface="Helvetica Neue"/>
              <a:sym typeface="Helvetica Neue"/>
            </a:endParaRPr>
          </a:p>
        </p:txBody>
      </p:sp>
      <p:pic>
        <p:nvPicPr>
          <p:cNvPr id="5" name="transfer_reference.wav" descr="transfer_reference.wav">
            <a:hlinkClick r:id="" action="ppaction://media"/>
            <a:extLst>
              <a:ext uri="{FF2B5EF4-FFF2-40B4-BE49-F238E27FC236}">
                <a16:creationId xmlns:a16="http://schemas.microsoft.com/office/drawing/2014/main" id="{1D64082D-8BFA-354C-853C-3AFABD6D121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726688" y="4453128"/>
            <a:ext cx="406400" cy="406400"/>
          </a:xfrm>
          <a:prstGeom prst="rect">
            <a:avLst/>
          </a:prstGeom>
        </p:spPr>
      </p:pic>
      <p:pic>
        <p:nvPicPr>
          <p:cNvPr id="6" name="transfer_male_base.wav" descr="transfer_male_base.wav">
            <a:hlinkClick r:id="" action="ppaction://media"/>
            <a:extLst>
              <a:ext uri="{FF2B5EF4-FFF2-40B4-BE49-F238E27FC236}">
                <a16:creationId xmlns:a16="http://schemas.microsoft.com/office/drawing/2014/main" id="{98535DCF-8D08-F041-8A0B-F969ED003582}"/>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3283712" y="4745736"/>
            <a:ext cx="406400" cy="406400"/>
          </a:xfrm>
          <a:prstGeom prst="rect">
            <a:avLst/>
          </a:prstGeom>
        </p:spPr>
      </p:pic>
      <p:pic>
        <p:nvPicPr>
          <p:cNvPr id="7" name="transfer_male_adaptwav.wav" descr="transfer_male_adaptwav.wav">
            <a:hlinkClick r:id="" action="ppaction://media"/>
            <a:extLst>
              <a:ext uri="{FF2B5EF4-FFF2-40B4-BE49-F238E27FC236}">
                <a16:creationId xmlns:a16="http://schemas.microsoft.com/office/drawing/2014/main" id="{CC92C595-1885-284B-A5DC-F988E66BAAC2}"/>
              </a:ext>
            </a:extLst>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3043936" y="5152136"/>
            <a:ext cx="406400" cy="406400"/>
          </a:xfrm>
          <a:prstGeom prst="rect">
            <a:avLst/>
          </a:prstGeom>
        </p:spPr>
      </p:pic>
    </p:spTree>
    <p:extLst>
      <p:ext uri="{BB962C8B-B14F-4D97-AF65-F5344CB8AC3E}">
        <p14:creationId xmlns:p14="http://schemas.microsoft.com/office/powerpoint/2010/main" val="17201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30"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450" fill="hold"/>
                                        <p:tgtEl>
                                          <p:spTgt spid="6"/>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9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5"/>
                </p:tgtEl>
              </p:cMediaNode>
            </p:audio>
            <p:audio>
              <p:cMediaNode vol="80000">
                <p:cTn id="16" fill="hold" display="0">
                  <p:stCondLst>
                    <p:cond delay="indefinite"/>
                  </p:stCondLst>
                  <p:endCondLst>
                    <p:cond evt="onStopAudio" delay="0">
                      <p:tgtEl>
                        <p:sldTgt/>
                      </p:tgtEl>
                    </p:cond>
                  </p:endCondLst>
                </p:cTn>
                <p:tgtEl>
                  <p:spTgt spid="6"/>
                </p:tgtEl>
              </p:cMediaNode>
            </p:audio>
            <p:audio>
              <p:cMediaNode vol="80000">
                <p:cTn id="17" fill="hold" display="0">
                  <p:stCondLst>
                    <p:cond delay="indefinite"/>
                  </p:stCondLst>
                  <p:endCondLst>
                    <p:cond evt="onStopAudio" delay="0">
                      <p:tgtEl>
                        <p:sldTgt/>
                      </p:tgtEl>
                    </p:cond>
                  </p:endCondLst>
                </p:cTn>
                <p:tgtEl>
                  <p:spTgt spid="7"/>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EF434-77B9-C449-A010-B974833AE810}"/>
              </a:ext>
            </a:extLst>
          </p:cNvPr>
          <p:cNvSpPr>
            <a:spLocks noGrp="1"/>
          </p:cNvSpPr>
          <p:nvPr>
            <p:ph type="title"/>
          </p:nvPr>
        </p:nvSpPr>
        <p:spPr/>
        <p:txBody>
          <a:bodyPr/>
          <a:lstStyle/>
          <a:p>
            <a:r>
              <a:rPr lang="en-US" dirty="0"/>
              <a:t>Potential &amp; Limits</a:t>
            </a:r>
          </a:p>
        </p:txBody>
      </p:sp>
      <p:sp>
        <p:nvSpPr>
          <p:cNvPr id="3" name="Content Placeholder 2">
            <a:extLst>
              <a:ext uri="{FF2B5EF4-FFF2-40B4-BE49-F238E27FC236}">
                <a16:creationId xmlns:a16="http://schemas.microsoft.com/office/drawing/2014/main" id="{2BB4B64E-BCAC-B44F-82D1-BFD282AD199C}"/>
              </a:ext>
            </a:extLst>
          </p:cNvPr>
          <p:cNvSpPr>
            <a:spLocks noGrp="1"/>
          </p:cNvSpPr>
          <p:nvPr>
            <p:ph idx="1"/>
          </p:nvPr>
        </p:nvSpPr>
        <p:spPr/>
        <p:txBody>
          <a:bodyPr/>
          <a:lstStyle/>
          <a:p>
            <a:r>
              <a:rPr lang="en-US" dirty="0"/>
              <a:t>E2E synthesis </a:t>
            </a:r>
          </a:p>
          <a:p>
            <a:pPr lvl="1"/>
            <a:r>
              <a:rPr lang="en-US" dirty="0"/>
              <a:t>Good baseline prosody, but “generic”</a:t>
            </a:r>
          </a:p>
          <a:p>
            <a:pPr lvl="1"/>
            <a:r>
              <a:rPr lang="en-US" dirty="0"/>
              <a:t>Learns prosodic factors tied to orthography</a:t>
            </a:r>
          </a:p>
          <a:p>
            <a:pPr lvl="1"/>
            <a:r>
              <a:rPr lang="en-US" dirty="0"/>
              <a:t>Potential for transfer, adaptation</a:t>
            </a:r>
          </a:p>
          <a:p>
            <a:r>
              <a:rPr lang="en-US" dirty="0"/>
              <a:t>Still limited</a:t>
            </a:r>
          </a:p>
          <a:p>
            <a:pPr lvl="1"/>
            <a:r>
              <a:rPr lang="en-US" dirty="0"/>
              <a:t>Most effective with similar text</a:t>
            </a:r>
          </a:p>
          <a:p>
            <a:pPr lvl="1"/>
            <a:r>
              <a:rPr lang="en-US" dirty="0"/>
              <a:t>Lacks direct, abstract control of the multidimensional factors that affect prosody</a:t>
            </a:r>
          </a:p>
        </p:txBody>
      </p:sp>
    </p:spTree>
    <p:extLst>
      <p:ext uri="{BB962C8B-B14F-4D97-AF65-F5344CB8AC3E}">
        <p14:creationId xmlns:p14="http://schemas.microsoft.com/office/powerpoint/2010/main" val="1572852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0C82DA-AB3C-E01E-27BC-7ACA562DBAF3}"/>
              </a:ext>
            </a:extLst>
          </p:cNvPr>
          <p:cNvSpPr>
            <a:spLocks noGrp="1"/>
          </p:cNvSpPr>
          <p:nvPr>
            <p:ph idx="1"/>
          </p:nvPr>
        </p:nvSpPr>
        <p:spPr/>
        <p:txBody>
          <a:bodyPr/>
          <a:lstStyle/>
          <a:p>
            <a:pPr marL="0" indent="0">
              <a:buNone/>
            </a:pPr>
            <a:r>
              <a:rPr lang="en-US" dirty="0"/>
              <a:t>Often amazing*</a:t>
            </a:r>
          </a:p>
          <a:p>
            <a:pPr lvl="2"/>
            <a:endParaRPr lang="en-US" dirty="0"/>
          </a:p>
        </p:txBody>
      </p:sp>
      <p:sp>
        <p:nvSpPr>
          <p:cNvPr id="4" name="TextBox 3">
            <a:extLst>
              <a:ext uri="{FF2B5EF4-FFF2-40B4-BE49-F238E27FC236}">
                <a16:creationId xmlns:a16="http://schemas.microsoft.com/office/drawing/2014/main" id="{625AA721-3860-274F-9DB6-A69D764F7E85}"/>
              </a:ext>
            </a:extLst>
          </p:cNvPr>
          <p:cNvSpPr txBox="1"/>
          <p:nvPr/>
        </p:nvSpPr>
        <p:spPr>
          <a:xfrm>
            <a:off x="1302328" y="3158034"/>
            <a:ext cx="4326498" cy="1015663"/>
          </a:xfrm>
          <a:prstGeom prst="rect">
            <a:avLst/>
          </a:prstGeom>
          <a:noFill/>
        </p:spPr>
        <p:txBody>
          <a:bodyPr wrap="square" rtlCol="0">
            <a:spAutoFit/>
          </a:bodyPr>
          <a:lstStyle/>
          <a:p>
            <a:r>
              <a:rPr lang="en-US" sz="2000" i="1" dirty="0"/>
              <a:t>The Blue Lagoon is a 1980 American romance adventure film.</a:t>
            </a:r>
          </a:p>
          <a:p>
            <a:endParaRPr lang="en-US" sz="2000" dirty="0"/>
          </a:p>
        </p:txBody>
      </p:sp>
      <p:pic>
        <p:nvPicPr>
          <p:cNvPr id="5" name="lagoon_new24k_r5">
            <a:hlinkClick r:id="" action="ppaction://media"/>
            <a:extLst>
              <a:ext uri="{FF2B5EF4-FFF2-40B4-BE49-F238E27FC236}">
                <a16:creationId xmlns:a16="http://schemas.microsoft.com/office/drawing/2014/main" id="{76BD6A0C-C4E9-F64B-BA8C-844F8042551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442897" y="3181857"/>
            <a:ext cx="609600" cy="609600"/>
          </a:xfrm>
          <a:prstGeom prst="rect">
            <a:avLst/>
          </a:prstGeom>
        </p:spPr>
      </p:pic>
      <p:sp>
        <p:nvSpPr>
          <p:cNvPr id="6" name="Rectangle 5"/>
          <p:cNvSpPr/>
          <p:nvPr/>
        </p:nvSpPr>
        <p:spPr>
          <a:xfrm>
            <a:off x="457200" y="6393875"/>
            <a:ext cx="5375564" cy="276999"/>
          </a:xfrm>
          <a:prstGeom prst="rect">
            <a:avLst/>
          </a:prstGeom>
        </p:spPr>
        <p:txBody>
          <a:bodyPr wrap="square">
            <a:spAutoFit/>
          </a:bodyPr>
          <a:lstStyle/>
          <a:p>
            <a:r>
              <a:rPr lang="en-US" sz="1200" dirty="0"/>
              <a:t>2017  https://google.github.io/tacotron/publications/tacotron/index.html</a:t>
            </a:r>
          </a:p>
        </p:txBody>
      </p:sp>
      <p:sp>
        <p:nvSpPr>
          <p:cNvPr id="7" name="Title 1">
            <a:extLst>
              <a:ext uri="{FF2B5EF4-FFF2-40B4-BE49-F238E27FC236}">
                <a16:creationId xmlns:a16="http://schemas.microsoft.com/office/drawing/2014/main" id="{10641AB3-F9A1-EBC2-E2D8-1D87E47A358D}"/>
              </a:ext>
            </a:extLst>
          </p:cNvPr>
          <p:cNvSpPr txBox="1">
            <a:spLocks/>
          </p:cNvSpPr>
          <p:nvPr/>
        </p:nvSpPr>
        <p:spPr bwMode="auto">
          <a:xfrm>
            <a:off x="487344" y="80252"/>
            <a:ext cx="5314101"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2pPr>
            <a:lvl3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3pPr>
            <a:lvl4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4pPr>
            <a:lvl5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9pPr>
          </a:lstStyle>
          <a:p>
            <a:pPr algn="l"/>
            <a:r>
              <a:rPr lang="en-US" sz="4000" kern="0" dirty="0"/>
              <a:t>Quality of Output</a:t>
            </a:r>
          </a:p>
        </p:txBody>
      </p:sp>
    </p:spTree>
    <p:extLst>
      <p:ext uri="{BB962C8B-B14F-4D97-AF65-F5344CB8AC3E}">
        <p14:creationId xmlns:p14="http://schemas.microsoft.com/office/powerpoint/2010/main" val="175683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 fill="hold" display="0">
                  <p:stCondLst>
                    <p:cond delay="indefinite"/>
                  </p:stCondLst>
                  <p:endCondLst>
                    <p:cond evt="onStopAudio" delay="0">
                      <p:tgtEl>
                        <p:sldTgt/>
                      </p:tgtEl>
                    </p:cond>
                  </p:endCondLst>
                </p:cTn>
                <p:tgtEl>
                  <p:spTgt spid="5"/>
                </p:tgtEl>
              </p:cMediaNode>
            </p:audio>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41AB3-F9A1-EBC2-E2D8-1D87E47A358D}"/>
              </a:ext>
            </a:extLst>
          </p:cNvPr>
          <p:cNvSpPr>
            <a:spLocks noGrp="1"/>
          </p:cNvSpPr>
          <p:nvPr>
            <p:ph type="title"/>
          </p:nvPr>
        </p:nvSpPr>
        <p:spPr>
          <a:xfrm>
            <a:off x="457200" y="130629"/>
            <a:ext cx="7315200" cy="1143000"/>
          </a:xfrm>
        </p:spPr>
        <p:txBody>
          <a:bodyPr/>
          <a:lstStyle/>
          <a:p>
            <a:pPr algn="l"/>
            <a:r>
              <a:rPr lang="en-US" sz="4000" dirty="0"/>
              <a:t>Three Synthesis Approaches</a:t>
            </a:r>
          </a:p>
        </p:txBody>
      </p:sp>
      <p:sp>
        <p:nvSpPr>
          <p:cNvPr id="3" name="Content Placeholder 2">
            <a:extLst>
              <a:ext uri="{FF2B5EF4-FFF2-40B4-BE49-F238E27FC236}">
                <a16:creationId xmlns:a16="http://schemas.microsoft.com/office/drawing/2014/main" id="{43094304-604C-8084-C869-B53C6987EACE}"/>
              </a:ext>
            </a:extLst>
          </p:cNvPr>
          <p:cNvSpPr>
            <a:spLocks noGrp="1"/>
          </p:cNvSpPr>
          <p:nvPr>
            <p:ph idx="1"/>
          </p:nvPr>
        </p:nvSpPr>
        <p:spPr>
          <a:xfrm>
            <a:off x="514350" y="1359034"/>
            <a:ext cx="8229600" cy="2166486"/>
          </a:xfrm>
        </p:spPr>
        <p:txBody>
          <a:bodyPr/>
          <a:lstStyle/>
          <a:p>
            <a:pPr marL="0" indent="0">
              <a:lnSpc>
                <a:spcPct val="120000"/>
              </a:lnSpc>
              <a:spcAft>
                <a:spcPts val="600"/>
              </a:spcAft>
              <a:buNone/>
            </a:pPr>
            <a:r>
              <a:rPr lang="en-US" sz="2800" dirty="0"/>
              <a:t>2. Targets and Interpolation (HMMs)</a:t>
            </a:r>
          </a:p>
          <a:p>
            <a:pPr lvl="1" indent="-342900">
              <a:lnSpc>
                <a:spcPct val="120000"/>
              </a:lnSpc>
              <a:buFont typeface="Arial" panose="020B0604020202020204" pitchFamily="34" charset="0"/>
              <a:buChar char="•"/>
            </a:pPr>
            <a:r>
              <a:rPr lang="en-US" sz="2000"/>
              <a:t>Learned statistical patterns </a:t>
            </a:r>
            <a:r>
              <a:rPr lang="en-US" sz="2000" dirty="0"/>
              <a:t>instead of rules </a:t>
            </a:r>
          </a:p>
          <a:p>
            <a:pPr marL="514350" indent="-514350">
              <a:lnSpc>
                <a:spcPct val="120000"/>
              </a:lnSpc>
              <a:buAutoNum type="arabicPeriod"/>
            </a:pPr>
            <a:endParaRPr lang="en-US" sz="2400" dirty="0"/>
          </a:p>
        </p:txBody>
      </p:sp>
      <p:sp>
        <p:nvSpPr>
          <p:cNvPr id="13" name="Rectangle 12">
            <a:extLst>
              <a:ext uri="{FF2B5EF4-FFF2-40B4-BE49-F238E27FC236}">
                <a16:creationId xmlns:a16="http://schemas.microsoft.com/office/drawing/2014/main" id="{0ADA7938-8AAF-DE49-9AE4-9BA38752C9F6}"/>
              </a:ext>
            </a:extLst>
          </p:cNvPr>
          <p:cNvSpPr/>
          <p:nvPr/>
        </p:nvSpPr>
        <p:spPr bwMode="auto">
          <a:xfrm>
            <a:off x="1290320" y="3679706"/>
            <a:ext cx="1107440" cy="701040"/>
          </a:xfrm>
          <a:prstGeom prst="rect">
            <a:avLst/>
          </a:prstGeom>
          <a:solidFill>
            <a:schemeClr val="accent4">
              <a:lumMod val="50000"/>
            </a:schemeClr>
          </a:solidFill>
          <a:ln w="38100" cap="flat" cmpd="sng" algn="ctr">
            <a:solidFill>
              <a:schemeClr val="tx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dirty="0"/>
              <a:t>Parsing</a:t>
            </a:r>
          </a:p>
        </p:txBody>
      </p:sp>
      <p:cxnSp>
        <p:nvCxnSpPr>
          <p:cNvPr id="15" name="Straight Arrow Connector 14">
            <a:extLst>
              <a:ext uri="{FF2B5EF4-FFF2-40B4-BE49-F238E27FC236}">
                <a16:creationId xmlns:a16="http://schemas.microsoft.com/office/drawing/2014/main" id="{91995531-C075-45A9-788B-1B639E8AF298}"/>
              </a:ext>
            </a:extLst>
          </p:cNvPr>
          <p:cNvCxnSpPr/>
          <p:nvPr/>
        </p:nvCxnSpPr>
        <p:spPr bwMode="auto">
          <a:xfrm flipV="1">
            <a:off x="1452880" y="4380746"/>
            <a:ext cx="0" cy="66190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67F07D54-DCD7-721B-E287-50DE00B0A034}"/>
              </a:ext>
            </a:extLst>
          </p:cNvPr>
          <p:cNvCxnSpPr/>
          <p:nvPr/>
        </p:nvCxnSpPr>
        <p:spPr bwMode="auto">
          <a:xfrm>
            <a:off x="2397760" y="4206994"/>
            <a:ext cx="3048447" cy="357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63ED3492-EB94-BCBA-832E-27B7E208B8FE}"/>
              </a:ext>
            </a:extLst>
          </p:cNvPr>
          <p:cNvCxnSpPr/>
          <p:nvPr/>
        </p:nvCxnSpPr>
        <p:spPr bwMode="auto">
          <a:xfrm>
            <a:off x="2818780" y="4210566"/>
            <a:ext cx="0" cy="666234"/>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nvGrpSpPr>
          <p:cNvPr id="28" name="Group 27">
            <a:extLst>
              <a:ext uri="{FF2B5EF4-FFF2-40B4-BE49-F238E27FC236}">
                <a16:creationId xmlns:a16="http://schemas.microsoft.com/office/drawing/2014/main" id="{2E292E72-A1A6-1BE0-DEA2-D78381338C9E}"/>
              </a:ext>
            </a:extLst>
          </p:cNvPr>
          <p:cNvGrpSpPr/>
          <p:nvPr/>
        </p:nvGrpSpPr>
        <p:grpSpPr>
          <a:xfrm>
            <a:off x="3518210" y="4876800"/>
            <a:ext cx="1795470" cy="701040"/>
            <a:chOff x="3518210" y="4876800"/>
            <a:chExt cx="1795470" cy="701040"/>
          </a:xfrm>
        </p:grpSpPr>
        <p:sp>
          <p:nvSpPr>
            <p:cNvPr id="29" name="Rectangle 28">
              <a:extLst>
                <a:ext uri="{FF2B5EF4-FFF2-40B4-BE49-F238E27FC236}">
                  <a16:creationId xmlns:a16="http://schemas.microsoft.com/office/drawing/2014/main" id="{7A24E913-023E-88B8-F67C-8A580500046C}"/>
                </a:ext>
              </a:extLst>
            </p:cNvPr>
            <p:cNvSpPr/>
            <p:nvPr/>
          </p:nvSpPr>
          <p:spPr bwMode="auto">
            <a:xfrm>
              <a:off x="3518210" y="4876800"/>
              <a:ext cx="1341120" cy="701040"/>
            </a:xfrm>
            <a:prstGeom prst="rect">
              <a:avLst/>
            </a:prstGeom>
            <a:solidFill>
              <a:schemeClr val="accent4">
                <a:lumMod val="50000"/>
              </a:schemeClr>
            </a:solidFill>
            <a:ln w="38100" cap="flat" cmpd="sng" algn="ctr">
              <a:solidFill>
                <a:schemeClr val="tx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dirty="0"/>
                <a:t>Assembly</a:t>
              </a:r>
            </a:p>
          </p:txBody>
        </p:sp>
        <p:cxnSp>
          <p:nvCxnSpPr>
            <p:cNvPr id="30" name="Straight Arrow Connector 29">
              <a:extLst>
                <a:ext uri="{FF2B5EF4-FFF2-40B4-BE49-F238E27FC236}">
                  <a16:creationId xmlns:a16="http://schemas.microsoft.com/office/drawing/2014/main" id="{ECD57761-18AE-F66C-26CC-03A53529BDCC}"/>
                </a:ext>
              </a:extLst>
            </p:cNvPr>
            <p:cNvCxnSpPr/>
            <p:nvPr/>
          </p:nvCxnSpPr>
          <p:spPr bwMode="auto">
            <a:xfrm>
              <a:off x="4859330" y="5061466"/>
              <a:ext cx="454350"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grpSp>
        <p:nvGrpSpPr>
          <p:cNvPr id="31" name="Group 30">
            <a:extLst>
              <a:ext uri="{FF2B5EF4-FFF2-40B4-BE49-F238E27FC236}">
                <a16:creationId xmlns:a16="http://schemas.microsoft.com/office/drawing/2014/main" id="{38202016-A40E-E51B-5A71-D956F839564A}"/>
              </a:ext>
            </a:extLst>
          </p:cNvPr>
          <p:cNvGrpSpPr/>
          <p:nvPr/>
        </p:nvGrpSpPr>
        <p:grpSpPr>
          <a:xfrm>
            <a:off x="5313680" y="4576941"/>
            <a:ext cx="2987040" cy="1000899"/>
            <a:chOff x="5313680" y="4576941"/>
            <a:chExt cx="2987040" cy="1000899"/>
          </a:xfrm>
        </p:grpSpPr>
        <p:sp>
          <p:nvSpPr>
            <p:cNvPr id="32" name="Rectangle 31">
              <a:extLst>
                <a:ext uri="{FF2B5EF4-FFF2-40B4-BE49-F238E27FC236}">
                  <a16:creationId xmlns:a16="http://schemas.microsoft.com/office/drawing/2014/main" id="{C38EA437-8222-A1B0-B672-EFAB38303DD0}"/>
                </a:ext>
              </a:extLst>
            </p:cNvPr>
            <p:cNvSpPr/>
            <p:nvPr/>
          </p:nvSpPr>
          <p:spPr bwMode="auto">
            <a:xfrm>
              <a:off x="5313680" y="4876800"/>
              <a:ext cx="1448420" cy="701040"/>
            </a:xfrm>
            <a:prstGeom prst="rect">
              <a:avLst/>
            </a:prstGeom>
            <a:solidFill>
              <a:schemeClr val="accent4">
                <a:lumMod val="50000"/>
              </a:schemeClr>
            </a:solidFill>
            <a:ln w="38100" cap="flat" cmpd="sng" algn="ctr">
              <a:solidFill>
                <a:schemeClr val="tx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dirty="0"/>
                <a:t>Modification</a:t>
              </a:r>
            </a:p>
          </p:txBody>
        </p:sp>
        <p:sp>
          <p:nvSpPr>
            <p:cNvPr id="33" name="TextBox 32">
              <a:extLst>
                <a:ext uri="{FF2B5EF4-FFF2-40B4-BE49-F238E27FC236}">
                  <a16:creationId xmlns:a16="http://schemas.microsoft.com/office/drawing/2014/main" id="{FF4EF0B7-98DC-C9B5-1917-0A6582E5A919}"/>
                </a:ext>
              </a:extLst>
            </p:cNvPr>
            <p:cNvSpPr txBox="1"/>
            <p:nvPr/>
          </p:nvSpPr>
          <p:spPr>
            <a:xfrm>
              <a:off x="7115780" y="4857988"/>
              <a:ext cx="1184940" cy="369332"/>
            </a:xfrm>
            <a:prstGeom prst="rect">
              <a:avLst/>
            </a:prstGeom>
            <a:noFill/>
          </p:spPr>
          <p:txBody>
            <a:bodyPr wrap="none" rtlCol="0">
              <a:spAutoFit/>
            </a:bodyPr>
            <a:lstStyle/>
            <a:p>
              <a:r>
                <a:rPr lang="en-US" dirty="0"/>
                <a:t>waveform</a:t>
              </a:r>
            </a:p>
          </p:txBody>
        </p:sp>
        <p:cxnSp>
          <p:nvCxnSpPr>
            <p:cNvPr id="36" name="Straight Arrow Connector 35">
              <a:extLst>
                <a:ext uri="{FF2B5EF4-FFF2-40B4-BE49-F238E27FC236}">
                  <a16:creationId xmlns:a16="http://schemas.microsoft.com/office/drawing/2014/main" id="{8AEF8A68-14EC-33DD-E245-FDEF57F4BC21}"/>
                </a:ext>
              </a:extLst>
            </p:cNvPr>
            <p:cNvCxnSpPr/>
            <p:nvPr/>
          </p:nvCxnSpPr>
          <p:spPr bwMode="auto">
            <a:xfrm>
              <a:off x="6782122" y="5061466"/>
              <a:ext cx="319494"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712586D5-0B3C-B738-9D75-CC9E08978296}"/>
                </a:ext>
              </a:extLst>
            </p:cNvPr>
            <p:cNvCxnSpPr/>
            <p:nvPr/>
          </p:nvCxnSpPr>
          <p:spPr bwMode="auto">
            <a:xfrm flipH="1">
              <a:off x="5865435" y="4576941"/>
              <a:ext cx="1" cy="291207"/>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sp>
        <p:nvSpPr>
          <p:cNvPr id="38" name="Flowchart: Magnetic Disk 37">
            <a:extLst>
              <a:ext uri="{FF2B5EF4-FFF2-40B4-BE49-F238E27FC236}">
                <a16:creationId xmlns:a16="http://schemas.microsoft.com/office/drawing/2014/main" id="{5D9E0761-DE01-1BF6-03B5-978A3C7DBB88}"/>
              </a:ext>
            </a:extLst>
          </p:cNvPr>
          <p:cNvSpPr/>
          <p:nvPr/>
        </p:nvSpPr>
        <p:spPr bwMode="auto">
          <a:xfrm>
            <a:off x="5467771" y="3816727"/>
            <a:ext cx="795329" cy="780534"/>
          </a:xfrm>
          <a:prstGeom prst="flowChartMagneticDisk">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dirty="0">
                <a:ln>
                  <a:noFill/>
                </a:ln>
                <a:solidFill>
                  <a:schemeClr val="tx1"/>
                </a:solidFill>
                <a:effectLst/>
                <a:latin typeface="Arial" charset="0"/>
                <a:ea typeface="ＭＳ Ｐゴシック" pitchFamily="50" charset="-128"/>
              </a:rPr>
              <a:t>Rules</a:t>
            </a:r>
          </a:p>
        </p:txBody>
      </p:sp>
      <p:grpSp>
        <p:nvGrpSpPr>
          <p:cNvPr id="39" name="Group 38">
            <a:extLst>
              <a:ext uri="{FF2B5EF4-FFF2-40B4-BE49-F238E27FC236}">
                <a16:creationId xmlns:a16="http://schemas.microsoft.com/office/drawing/2014/main" id="{F314E0BD-89F6-6FC6-57CF-7C827212EC41}"/>
              </a:ext>
            </a:extLst>
          </p:cNvPr>
          <p:cNvGrpSpPr/>
          <p:nvPr/>
        </p:nvGrpSpPr>
        <p:grpSpPr>
          <a:xfrm>
            <a:off x="498959" y="4857988"/>
            <a:ext cx="3019251" cy="1776353"/>
            <a:chOff x="498959" y="4857988"/>
            <a:chExt cx="3019251" cy="1776353"/>
          </a:xfrm>
        </p:grpSpPr>
        <p:sp>
          <p:nvSpPr>
            <p:cNvPr id="40" name="TextBox 39">
              <a:extLst>
                <a:ext uri="{FF2B5EF4-FFF2-40B4-BE49-F238E27FC236}">
                  <a16:creationId xmlns:a16="http://schemas.microsoft.com/office/drawing/2014/main" id="{B7D6A704-6B10-A88E-40FD-78467C69EE4C}"/>
                </a:ext>
              </a:extLst>
            </p:cNvPr>
            <p:cNvSpPr txBox="1"/>
            <p:nvPr/>
          </p:nvSpPr>
          <p:spPr>
            <a:xfrm>
              <a:off x="498959" y="4857988"/>
              <a:ext cx="556563" cy="369332"/>
            </a:xfrm>
            <a:prstGeom prst="rect">
              <a:avLst/>
            </a:prstGeom>
            <a:noFill/>
          </p:spPr>
          <p:txBody>
            <a:bodyPr wrap="none" rtlCol="0">
              <a:spAutoFit/>
            </a:bodyPr>
            <a:lstStyle/>
            <a:p>
              <a:r>
                <a:rPr lang="en-US" dirty="0"/>
                <a:t>text</a:t>
              </a:r>
            </a:p>
          </p:txBody>
        </p:sp>
        <p:sp>
          <p:nvSpPr>
            <p:cNvPr id="41" name="Rectangle 40">
              <a:extLst>
                <a:ext uri="{FF2B5EF4-FFF2-40B4-BE49-F238E27FC236}">
                  <a16:creationId xmlns:a16="http://schemas.microsoft.com/office/drawing/2014/main" id="{8C9E1BA5-6825-85FE-11E3-5A9C0BBCB437}"/>
                </a:ext>
              </a:extLst>
            </p:cNvPr>
            <p:cNvSpPr/>
            <p:nvPr/>
          </p:nvSpPr>
          <p:spPr bwMode="auto">
            <a:xfrm>
              <a:off x="1717040" y="4876800"/>
              <a:ext cx="1341120" cy="701040"/>
            </a:xfrm>
            <a:prstGeom prst="rect">
              <a:avLst/>
            </a:prstGeom>
            <a:solidFill>
              <a:schemeClr val="accent4">
                <a:lumMod val="50000"/>
              </a:schemeClr>
            </a:solidFill>
            <a:ln w="38100" cap="flat" cmpd="sng" algn="ctr">
              <a:solidFill>
                <a:schemeClr val="tx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Unit Selection </a:t>
              </a:r>
            </a:p>
          </p:txBody>
        </p:sp>
        <p:cxnSp>
          <p:nvCxnSpPr>
            <p:cNvPr id="42" name="Straight Arrow Connector 41">
              <a:extLst>
                <a:ext uri="{FF2B5EF4-FFF2-40B4-BE49-F238E27FC236}">
                  <a16:creationId xmlns:a16="http://schemas.microsoft.com/office/drawing/2014/main" id="{691887F1-9FA7-A488-2ADC-FF6ACC8BC27F}"/>
                </a:ext>
              </a:extLst>
            </p:cNvPr>
            <p:cNvCxnSpPr/>
            <p:nvPr/>
          </p:nvCxnSpPr>
          <p:spPr bwMode="auto">
            <a:xfrm flipV="1">
              <a:off x="1036320" y="5042654"/>
              <a:ext cx="680720" cy="865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43" name="Straight Arrow Connector 42">
              <a:extLst>
                <a:ext uri="{FF2B5EF4-FFF2-40B4-BE49-F238E27FC236}">
                  <a16:creationId xmlns:a16="http://schemas.microsoft.com/office/drawing/2014/main" id="{7F9D87F3-6117-CBF2-9F82-8D652A593B34}"/>
                </a:ext>
              </a:extLst>
            </p:cNvPr>
            <p:cNvCxnSpPr/>
            <p:nvPr/>
          </p:nvCxnSpPr>
          <p:spPr bwMode="auto">
            <a:xfrm flipV="1">
              <a:off x="3058160" y="5042654"/>
              <a:ext cx="460050" cy="865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44" name="Flowchart: Magnetic Disk 43">
              <a:extLst>
                <a:ext uri="{FF2B5EF4-FFF2-40B4-BE49-F238E27FC236}">
                  <a16:creationId xmlns:a16="http://schemas.microsoft.com/office/drawing/2014/main" id="{02E69918-669E-9051-A9B7-D51E2008F240}"/>
                </a:ext>
              </a:extLst>
            </p:cNvPr>
            <p:cNvSpPr/>
            <p:nvPr/>
          </p:nvSpPr>
          <p:spPr bwMode="auto">
            <a:xfrm>
              <a:off x="1989935" y="5853807"/>
              <a:ext cx="795329" cy="780534"/>
            </a:xfrm>
            <a:prstGeom prst="flowChartMagneticDisk">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a:ln>
                    <a:noFill/>
                  </a:ln>
                  <a:solidFill>
                    <a:schemeClr val="tx1"/>
                  </a:solidFill>
                  <a:effectLst/>
                  <a:latin typeface="Arial" charset="0"/>
                  <a:ea typeface="ＭＳ Ｐゴシック" pitchFamily="50" charset="-128"/>
                </a:rPr>
                <a:t>Units</a:t>
              </a:r>
              <a:endParaRPr kumimoji="1" lang="en-US" sz="1800" b="0" i="0" u="none" strike="noStrike" cap="none" normalizeH="0" baseline="0" dirty="0">
                <a:ln>
                  <a:noFill/>
                </a:ln>
                <a:solidFill>
                  <a:schemeClr val="tx1"/>
                </a:solidFill>
                <a:effectLst/>
                <a:latin typeface="Arial" charset="0"/>
                <a:ea typeface="ＭＳ Ｐゴシック" pitchFamily="50" charset="-128"/>
              </a:endParaRPr>
            </a:p>
          </p:txBody>
        </p:sp>
        <p:cxnSp>
          <p:nvCxnSpPr>
            <p:cNvPr id="45" name="Straight Arrow Connector 44">
              <a:extLst>
                <a:ext uri="{FF2B5EF4-FFF2-40B4-BE49-F238E27FC236}">
                  <a16:creationId xmlns:a16="http://schemas.microsoft.com/office/drawing/2014/main" id="{543376C9-8942-EADB-89D0-2D3AB9C679D8}"/>
                </a:ext>
              </a:extLst>
            </p:cNvPr>
            <p:cNvCxnSpPr>
              <a:cxnSpLocks/>
            </p:cNvCxnSpPr>
            <p:nvPr/>
          </p:nvCxnSpPr>
          <p:spPr bwMode="auto">
            <a:xfrm flipH="1" flipV="1">
              <a:off x="2392849" y="5571171"/>
              <a:ext cx="1" cy="291207"/>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sp>
        <p:nvSpPr>
          <p:cNvPr id="7" name="Bevel 6"/>
          <p:cNvSpPr/>
          <p:nvPr/>
        </p:nvSpPr>
        <p:spPr bwMode="auto">
          <a:xfrm>
            <a:off x="7133501" y="2052934"/>
            <a:ext cx="1368474" cy="1012874"/>
          </a:xfrm>
          <a:prstGeom prst="beve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dirty="0">
                <a:ln>
                  <a:noFill/>
                </a:ln>
                <a:solidFill>
                  <a:schemeClr val="tx1"/>
                </a:solidFill>
                <a:effectLst/>
                <a:latin typeface="Arial" charset="0"/>
                <a:ea typeface="ＭＳ Ｐゴシック" pitchFamily="50" charset="-128"/>
              </a:rPr>
              <a:t>Learned </a:t>
            </a:r>
          </a:p>
          <a:p>
            <a:pPr marL="0" marR="0" indent="0" algn="l" defTabSz="914400" rtl="0" eaLnBrk="1" fontAlgn="base" latinLnBrk="0" hangingPunct="1">
              <a:lnSpc>
                <a:spcPct val="100000"/>
              </a:lnSpc>
              <a:spcBef>
                <a:spcPct val="0"/>
              </a:spcBef>
              <a:spcAft>
                <a:spcPct val="0"/>
              </a:spcAft>
              <a:buClrTx/>
              <a:buSzTx/>
              <a:buFontTx/>
              <a:buNone/>
              <a:tabLst/>
            </a:pPr>
            <a:r>
              <a:rPr lang="en-US" dirty="0"/>
              <a:t>Models</a:t>
            </a:r>
            <a:endParaRPr kumimoji="1" lang="en-US" sz="1800" b="0" i="0" u="none" strike="noStrike" cap="none" normalizeH="0" baseline="0" dirty="0">
              <a:ln>
                <a:noFill/>
              </a:ln>
              <a:solidFill>
                <a:schemeClr val="tx1"/>
              </a:solidFill>
              <a:effectLst/>
              <a:latin typeface="Arial" charset="0"/>
              <a:ea typeface="ＭＳ Ｐゴシック" pitchFamily="50" charset="-128"/>
            </a:endParaRPr>
          </a:p>
        </p:txBody>
      </p:sp>
      <p:sp>
        <p:nvSpPr>
          <p:cNvPr id="49" name="TextBox 48">
            <a:extLst>
              <a:ext uri="{FF2B5EF4-FFF2-40B4-BE49-F238E27FC236}">
                <a16:creationId xmlns:a16="http://schemas.microsoft.com/office/drawing/2014/main" id="{C48BBE13-ABAE-311C-B845-F7510AC45BD8}"/>
              </a:ext>
            </a:extLst>
          </p:cNvPr>
          <p:cNvSpPr txBox="1"/>
          <p:nvPr/>
        </p:nvSpPr>
        <p:spPr>
          <a:xfrm>
            <a:off x="4421216" y="3784410"/>
            <a:ext cx="620683" cy="369332"/>
          </a:xfrm>
          <a:prstGeom prst="rect">
            <a:avLst/>
          </a:prstGeom>
          <a:noFill/>
        </p:spPr>
        <p:txBody>
          <a:bodyPr wrap="none" rtlCol="0">
            <a:spAutoFit/>
          </a:bodyPr>
          <a:lstStyle/>
          <a:p>
            <a:r>
              <a:rPr lang="en-US"/>
              <a:t>tags</a:t>
            </a:r>
            <a:endParaRPr lang="en-US" dirty="0"/>
          </a:p>
        </p:txBody>
      </p:sp>
      <p:cxnSp>
        <p:nvCxnSpPr>
          <p:cNvPr id="50" name="Straight Arrow Connector 49">
            <a:extLst>
              <a:ext uri="{FF2B5EF4-FFF2-40B4-BE49-F238E27FC236}">
                <a16:creationId xmlns:a16="http://schemas.microsoft.com/office/drawing/2014/main" id="{74DEA578-5BE3-F2EC-5945-010242A6C476}"/>
              </a:ext>
            </a:extLst>
          </p:cNvPr>
          <p:cNvCxnSpPr>
            <a:cxnSpLocks/>
          </p:cNvCxnSpPr>
          <p:nvPr/>
        </p:nvCxnSpPr>
        <p:spPr bwMode="auto">
          <a:xfrm>
            <a:off x="5033287" y="4001632"/>
            <a:ext cx="415937"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68919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72222E-6 -0.00834 L -0.21562 0.22268 " pathEditMode="relative" rAng="0" ptsTypes="AA">
                                      <p:cBhvr>
                                        <p:cTn id="6" dur="2000" fill="hold"/>
                                        <p:tgtEl>
                                          <p:spTgt spid="7"/>
                                        </p:tgtEl>
                                        <p:attrNameLst>
                                          <p:attrName>ppt_x</p:attrName>
                                          <p:attrName>ppt_y</p:attrName>
                                        </p:attrNameLst>
                                      </p:cBhvr>
                                      <p:rCtr x="-10781" y="11551"/>
                                    </p:animMotion>
                                  </p:childTnLst>
                                </p:cTn>
                              </p:par>
                            </p:childTnLst>
                          </p:cTn>
                        </p:par>
                        <p:par>
                          <p:cTn id="7" fill="hold">
                            <p:stCondLst>
                              <p:cond delay="2000"/>
                            </p:stCondLst>
                            <p:childTnLst>
                              <p:par>
                                <p:cTn id="8" presetID="10" presetClass="exit" presetSubtype="0" fill="hold" grpId="0" nodeType="afterEffect">
                                  <p:stCondLst>
                                    <p:cond delay="0"/>
                                  </p:stCondLst>
                                  <p:childTnLst>
                                    <p:animEffect transition="out" filter="fade">
                                      <p:cBhvr>
                                        <p:cTn id="9" dur="500"/>
                                        <p:tgtEl>
                                          <p:spTgt spid="49"/>
                                        </p:tgtEl>
                                      </p:cBhvr>
                                    </p:animEffect>
                                    <p:set>
                                      <p:cBhvr>
                                        <p:cTn id="10" dur="1" fill="hold">
                                          <p:stCondLst>
                                            <p:cond delay="499"/>
                                          </p:stCondLst>
                                        </p:cTn>
                                        <p:tgtEl>
                                          <p:spTgt spid="49"/>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50"/>
                                        </p:tgtEl>
                                      </p:cBhvr>
                                    </p:animEffect>
                                    <p:set>
                                      <p:cBhvr>
                                        <p:cTn id="13"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41AB3-F9A1-EBC2-E2D8-1D87E47A358D}"/>
              </a:ext>
            </a:extLst>
          </p:cNvPr>
          <p:cNvSpPr>
            <a:spLocks noGrp="1"/>
          </p:cNvSpPr>
          <p:nvPr>
            <p:ph type="title"/>
          </p:nvPr>
        </p:nvSpPr>
        <p:spPr>
          <a:xfrm>
            <a:off x="457200" y="130629"/>
            <a:ext cx="7315200" cy="1143000"/>
          </a:xfrm>
        </p:spPr>
        <p:txBody>
          <a:bodyPr/>
          <a:lstStyle/>
          <a:p>
            <a:pPr algn="l"/>
            <a:r>
              <a:rPr lang="en-US" sz="4000" dirty="0"/>
              <a:t>Three Synthesis Approaches</a:t>
            </a:r>
          </a:p>
        </p:txBody>
      </p:sp>
      <p:sp>
        <p:nvSpPr>
          <p:cNvPr id="3" name="Content Placeholder 2">
            <a:extLst>
              <a:ext uri="{FF2B5EF4-FFF2-40B4-BE49-F238E27FC236}">
                <a16:creationId xmlns:a16="http://schemas.microsoft.com/office/drawing/2014/main" id="{43094304-604C-8084-C869-B53C6987EACE}"/>
              </a:ext>
            </a:extLst>
          </p:cNvPr>
          <p:cNvSpPr>
            <a:spLocks noGrp="1"/>
          </p:cNvSpPr>
          <p:nvPr>
            <p:ph idx="1"/>
          </p:nvPr>
        </p:nvSpPr>
        <p:spPr>
          <a:xfrm>
            <a:off x="514350" y="1359034"/>
            <a:ext cx="8229600" cy="2166486"/>
          </a:xfrm>
        </p:spPr>
        <p:txBody>
          <a:bodyPr/>
          <a:lstStyle/>
          <a:p>
            <a:pPr marL="0" indent="0">
              <a:lnSpc>
                <a:spcPct val="120000"/>
              </a:lnSpc>
              <a:spcAft>
                <a:spcPts val="600"/>
              </a:spcAft>
              <a:buNone/>
            </a:pPr>
            <a:r>
              <a:rPr lang="en-US" sz="2800" dirty="0"/>
              <a:t>2. Targets and Interpolation (HMMs)</a:t>
            </a:r>
          </a:p>
          <a:p>
            <a:pPr lvl="1" indent="-342900">
              <a:lnSpc>
                <a:spcPct val="120000"/>
              </a:lnSpc>
              <a:buFont typeface="Arial" panose="020B0604020202020204" pitchFamily="34" charset="0"/>
              <a:buChar char="•"/>
            </a:pPr>
            <a:r>
              <a:rPr lang="en-US" sz="2000"/>
              <a:t>Learned statistical patterns </a:t>
            </a:r>
            <a:r>
              <a:rPr lang="en-US" sz="2000" dirty="0"/>
              <a:t>instead of </a:t>
            </a:r>
            <a:r>
              <a:rPr lang="en-US" sz="2000"/>
              <a:t>rules </a:t>
            </a:r>
          </a:p>
          <a:p>
            <a:pPr lvl="1" indent="-342900">
              <a:lnSpc>
                <a:spcPct val="120000"/>
              </a:lnSpc>
              <a:buFont typeface="Arial" panose="020B0604020202020204" pitchFamily="34" charset="0"/>
              <a:buChar char="•"/>
            </a:pPr>
            <a:r>
              <a:rPr lang="en-US" sz="2000"/>
              <a:t>Learned statistical parameters for smoothing </a:t>
            </a:r>
            <a:endParaRPr lang="en-US" sz="2000" dirty="0"/>
          </a:p>
          <a:p>
            <a:pPr marL="514350" indent="-514350">
              <a:lnSpc>
                <a:spcPct val="120000"/>
              </a:lnSpc>
              <a:buAutoNum type="arabicPeriod"/>
            </a:pPr>
            <a:endParaRPr lang="en-US" sz="2400" dirty="0"/>
          </a:p>
        </p:txBody>
      </p:sp>
      <p:sp>
        <p:nvSpPr>
          <p:cNvPr id="13" name="Rectangle 12">
            <a:extLst>
              <a:ext uri="{FF2B5EF4-FFF2-40B4-BE49-F238E27FC236}">
                <a16:creationId xmlns:a16="http://schemas.microsoft.com/office/drawing/2014/main" id="{0ADA7938-8AAF-DE49-9AE4-9BA38752C9F6}"/>
              </a:ext>
            </a:extLst>
          </p:cNvPr>
          <p:cNvSpPr/>
          <p:nvPr/>
        </p:nvSpPr>
        <p:spPr bwMode="auto">
          <a:xfrm>
            <a:off x="1290320" y="3679706"/>
            <a:ext cx="1107440" cy="701040"/>
          </a:xfrm>
          <a:prstGeom prst="rect">
            <a:avLst/>
          </a:prstGeom>
          <a:solidFill>
            <a:schemeClr val="accent4">
              <a:lumMod val="50000"/>
            </a:schemeClr>
          </a:solidFill>
          <a:ln w="38100" cap="flat" cmpd="sng" algn="ctr">
            <a:solidFill>
              <a:schemeClr val="tx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dirty="0"/>
              <a:t>Parsing</a:t>
            </a:r>
          </a:p>
        </p:txBody>
      </p:sp>
      <p:cxnSp>
        <p:nvCxnSpPr>
          <p:cNvPr id="15" name="Straight Arrow Connector 14">
            <a:extLst>
              <a:ext uri="{FF2B5EF4-FFF2-40B4-BE49-F238E27FC236}">
                <a16:creationId xmlns:a16="http://schemas.microsoft.com/office/drawing/2014/main" id="{91995531-C075-45A9-788B-1B639E8AF298}"/>
              </a:ext>
            </a:extLst>
          </p:cNvPr>
          <p:cNvCxnSpPr/>
          <p:nvPr/>
        </p:nvCxnSpPr>
        <p:spPr bwMode="auto">
          <a:xfrm flipV="1">
            <a:off x="1452880" y="4380746"/>
            <a:ext cx="0" cy="66190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67F07D54-DCD7-721B-E287-50DE00B0A034}"/>
              </a:ext>
            </a:extLst>
          </p:cNvPr>
          <p:cNvCxnSpPr/>
          <p:nvPr/>
        </p:nvCxnSpPr>
        <p:spPr bwMode="auto">
          <a:xfrm>
            <a:off x="2397760" y="4206994"/>
            <a:ext cx="3048447" cy="357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63ED3492-EB94-BCBA-832E-27B7E208B8FE}"/>
              </a:ext>
            </a:extLst>
          </p:cNvPr>
          <p:cNvCxnSpPr/>
          <p:nvPr/>
        </p:nvCxnSpPr>
        <p:spPr bwMode="auto">
          <a:xfrm>
            <a:off x="2818780" y="4210566"/>
            <a:ext cx="0" cy="666234"/>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nvGrpSpPr>
          <p:cNvPr id="28" name="Group 27">
            <a:extLst>
              <a:ext uri="{FF2B5EF4-FFF2-40B4-BE49-F238E27FC236}">
                <a16:creationId xmlns:a16="http://schemas.microsoft.com/office/drawing/2014/main" id="{2E292E72-A1A6-1BE0-DEA2-D78381338C9E}"/>
              </a:ext>
            </a:extLst>
          </p:cNvPr>
          <p:cNvGrpSpPr/>
          <p:nvPr/>
        </p:nvGrpSpPr>
        <p:grpSpPr>
          <a:xfrm>
            <a:off x="3518210" y="4876800"/>
            <a:ext cx="1795470" cy="701040"/>
            <a:chOff x="3518210" y="4876800"/>
            <a:chExt cx="1795470" cy="701040"/>
          </a:xfrm>
        </p:grpSpPr>
        <p:sp>
          <p:nvSpPr>
            <p:cNvPr id="29" name="Rectangle 28">
              <a:extLst>
                <a:ext uri="{FF2B5EF4-FFF2-40B4-BE49-F238E27FC236}">
                  <a16:creationId xmlns:a16="http://schemas.microsoft.com/office/drawing/2014/main" id="{7A24E913-023E-88B8-F67C-8A580500046C}"/>
                </a:ext>
              </a:extLst>
            </p:cNvPr>
            <p:cNvSpPr/>
            <p:nvPr/>
          </p:nvSpPr>
          <p:spPr bwMode="auto">
            <a:xfrm>
              <a:off x="3518210" y="4876800"/>
              <a:ext cx="1341120" cy="701040"/>
            </a:xfrm>
            <a:prstGeom prst="rect">
              <a:avLst/>
            </a:prstGeom>
            <a:solidFill>
              <a:schemeClr val="accent4">
                <a:lumMod val="50000"/>
              </a:schemeClr>
            </a:solidFill>
            <a:ln w="38100" cap="flat" cmpd="sng" algn="ctr">
              <a:solidFill>
                <a:schemeClr val="tx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dirty="0"/>
                <a:t>Assembly</a:t>
              </a:r>
            </a:p>
          </p:txBody>
        </p:sp>
        <p:cxnSp>
          <p:nvCxnSpPr>
            <p:cNvPr id="30" name="Straight Arrow Connector 29">
              <a:extLst>
                <a:ext uri="{FF2B5EF4-FFF2-40B4-BE49-F238E27FC236}">
                  <a16:creationId xmlns:a16="http://schemas.microsoft.com/office/drawing/2014/main" id="{ECD57761-18AE-F66C-26CC-03A53529BDCC}"/>
                </a:ext>
              </a:extLst>
            </p:cNvPr>
            <p:cNvCxnSpPr/>
            <p:nvPr/>
          </p:nvCxnSpPr>
          <p:spPr bwMode="auto">
            <a:xfrm>
              <a:off x="4859330" y="5061466"/>
              <a:ext cx="454350"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sp>
        <p:nvSpPr>
          <p:cNvPr id="32" name="Rectangle 31">
            <a:extLst>
              <a:ext uri="{FF2B5EF4-FFF2-40B4-BE49-F238E27FC236}">
                <a16:creationId xmlns:a16="http://schemas.microsoft.com/office/drawing/2014/main" id="{C38EA437-8222-A1B0-B672-EFAB38303DD0}"/>
              </a:ext>
            </a:extLst>
          </p:cNvPr>
          <p:cNvSpPr/>
          <p:nvPr/>
        </p:nvSpPr>
        <p:spPr bwMode="auto">
          <a:xfrm>
            <a:off x="5313680" y="4876800"/>
            <a:ext cx="1448420" cy="701040"/>
          </a:xfrm>
          <a:prstGeom prst="rect">
            <a:avLst/>
          </a:prstGeom>
          <a:solidFill>
            <a:schemeClr val="accent4">
              <a:lumMod val="50000"/>
            </a:schemeClr>
          </a:solidFill>
          <a:ln w="38100" cap="flat" cmpd="sng" algn="ctr">
            <a:solidFill>
              <a:schemeClr val="tx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dirty="0"/>
              <a:t>Modification</a:t>
            </a:r>
          </a:p>
        </p:txBody>
      </p:sp>
      <p:sp>
        <p:nvSpPr>
          <p:cNvPr id="33" name="TextBox 32">
            <a:extLst>
              <a:ext uri="{FF2B5EF4-FFF2-40B4-BE49-F238E27FC236}">
                <a16:creationId xmlns:a16="http://schemas.microsoft.com/office/drawing/2014/main" id="{FF4EF0B7-98DC-C9B5-1917-0A6582E5A919}"/>
              </a:ext>
            </a:extLst>
          </p:cNvPr>
          <p:cNvSpPr txBox="1"/>
          <p:nvPr/>
        </p:nvSpPr>
        <p:spPr>
          <a:xfrm>
            <a:off x="7115780" y="5227639"/>
            <a:ext cx="1184940" cy="369332"/>
          </a:xfrm>
          <a:prstGeom prst="rect">
            <a:avLst/>
          </a:prstGeom>
          <a:noFill/>
        </p:spPr>
        <p:txBody>
          <a:bodyPr wrap="none" rtlCol="0">
            <a:spAutoFit/>
          </a:bodyPr>
          <a:lstStyle/>
          <a:p>
            <a:r>
              <a:rPr lang="en-US" dirty="0"/>
              <a:t>waveform</a:t>
            </a:r>
          </a:p>
        </p:txBody>
      </p:sp>
      <p:cxnSp>
        <p:nvCxnSpPr>
          <p:cNvPr id="36" name="Straight Arrow Connector 35">
            <a:extLst>
              <a:ext uri="{FF2B5EF4-FFF2-40B4-BE49-F238E27FC236}">
                <a16:creationId xmlns:a16="http://schemas.microsoft.com/office/drawing/2014/main" id="{8AEF8A68-14EC-33DD-E245-FDEF57F4BC21}"/>
              </a:ext>
            </a:extLst>
          </p:cNvPr>
          <p:cNvCxnSpPr/>
          <p:nvPr/>
        </p:nvCxnSpPr>
        <p:spPr bwMode="auto">
          <a:xfrm>
            <a:off x="6782122" y="5431117"/>
            <a:ext cx="319494"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712586D5-0B3C-B738-9D75-CC9E08978296}"/>
              </a:ext>
            </a:extLst>
          </p:cNvPr>
          <p:cNvCxnSpPr>
            <a:cxnSpLocks/>
          </p:cNvCxnSpPr>
          <p:nvPr/>
        </p:nvCxnSpPr>
        <p:spPr bwMode="auto">
          <a:xfrm>
            <a:off x="6499200" y="4330642"/>
            <a:ext cx="0" cy="496054"/>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nvGrpSpPr>
          <p:cNvPr id="39" name="Group 38">
            <a:extLst>
              <a:ext uri="{FF2B5EF4-FFF2-40B4-BE49-F238E27FC236}">
                <a16:creationId xmlns:a16="http://schemas.microsoft.com/office/drawing/2014/main" id="{F314E0BD-89F6-6FC6-57CF-7C827212EC41}"/>
              </a:ext>
            </a:extLst>
          </p:cNvPr>
          <p:cNvGrpSpPr/>
          <p:nvPr/>
        </p:nvGrpSpPr>
        <p:grpSpPr>
          <a:xfrm>
            <a:off x="498959" y="4857988"/>
            <a:ext cx="3019251" cy="1776353"/>
            <a:chOff x="498959" y="4857988"/>
            <a:chExt cx="3019251" cy="1776353"/>
          </a:xfrm>
        </p:grpSpPr>
        <p:sp>
          <p:nvSpPr>
            <p:cNvPr id="40" name="TextBox 39">
              <a:extLst>
                <a:ext uri="{FF2B5EF4-FFF2-40B4-BE49-F238E27FC236}">
                  <a16:creationId xmlns:a16="http://schemas.microsoft.com/office/drawing/2014/main" id="{B7D6A704-6B10-A88E-40FD-78467C69EE4C}"/>
                </a:ext>
              </a:extLst>
            </p:cNvPr>
            <p:cNvSpPr txBox="1"/>
            <p:nvPr/>
          </p:nvSpPr>
          <p:spPr>
            <a:xfrm>
              <a:off x="498959" y="4857988"/>
              <a:ext cx="556563" cy="369332"/>
            </a:xfrm>
            <a:prstGeom prst="rect">
              <a:avLst/>
            </a:prstGeom>
            <a:noFill/>
          </p:spPr>
          <p:txBody>
            <a:bodyPr wrap="none" rtlCol="0">
              <a:spAutoFit/>
            </a:bodyPr>
            <a:lstStyle/>
            <a:p>
              <a:r>
                <a:rPr lang="en-US" dirty="0"/>
                <a:t>text</a:t>
              </a:r>
            </a:p>
          </p:txBody>
        </p:sp>
        <p:sp>
          <p:nvSpPr>
            <p:cNvPr id="41" name="Rectangle 40">
              <a:extLst>
                <a:ext uri="{FF2B5EF4-FFF2-40B4-BE49-F238E27FC236}">
                  <a16:creationId xmlns:a16="http://schemas.microsoft.com/office/drawing/2014/main" id="{8C9E1BA5-6825-85FE-11E3-5A9C0BBCB437}"/>
                </a:ext>
              </a:extLst>
            </p:cNvPr>
            <p:cNvSpPr/>
            <p:nvPr/>
          </p:nvSpPr>
          <p:spPr bwMode="auto">
            <a:xfrm>
              <a:off x="1717040" y="4876800"/>
              <a:ext cx="1341120" cy="701040"/>
            </a:xfrm>
            <a:prstGeom prst="rect">
              <a:avLst/>
            </a:prstGeom>
            <a:solidFill>
              <a:schemeClr val="accent4">
                <a:lumMod val="50000"/>
              </a:schemeClr>
            </a:solidFill>
            <a:ln w="38100" cap="flat" cmpd="sng" algn="ctr">
              <a:solidFill>
                <a:schemeClr val="tx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Unit Selection </a:t>
              </a:r>
            </a:p>
          </p:txBody>
        </p:sp>
        <p:cxnSp>
          <p:nvCxnSpPr>
            <p:cNvPr id="42" name="Straight Arrow Connector 41">
              <a:extLst>
                <a:ext uri="{FF2B5EF4-FFF2-40B4-BE49-F238E27FC236}">
                  <a16:creationId xmlns:a16="http://schemas.microsoft.com/office/drawing/2014/main" id="{691887F1-9FA7-A488-2ADC-FF6ACC8BC27F}"/>
                </a:ext>
              </a:extLst>
            </p:cNvPr>
            <p:cNvCxnSpPr/>
            <p:nvPr/>
          </p:nvCxnSpPr>
          <p:spPr bwMode="auto">
            <a:xfrm flipV="1">
              <a:off x="1036320" y="5042654"/>
              <a:ext cx="680720" cy="865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43" name="Straight Arrow Connector 42">
              <a:extLst>
                <a:ext uri="{FF2B5EF4-FFF2-40B4-BE49-F238E27FC236}">
                  <a16:creationId xmlns:a16="http://schemas.microsoft.com/office/drawing/2014/main" id="{7F9D87F3-6117-CBF2-9F82-8D652A593B34}"/>
                </a:ext>
              </a:extLst>
            </p:cNvPr>
            <p:cNvCxnSpPr/>
            <p:nvPr/>
          </p:nvCxnSpPr>
          <p:spPr bwMode="auto">
            <a:xfrm flipV="1">
              <a:off x="3058160" y="5042654"/>
              <a:ext cx="460050" cy="865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44" name="Flowchart: Magnetic Disk 43">
              <a:extLst>
                <a:ext uri="{FF2B5EF4-FFF2-40B4-BE49-F238E27FC236}">
                  <a16:creationId xmlns:a16="http://schemas.microsoft.com/office/drawing/2014/main" id="{02E69918-669E-9051-A9B7-D51E2008F240}"/>
                </a:ext>
              </a:extLst>
            </p:cNvPr>
            <p:cNvSpPr/>
            <p:nvPr/>
          </p:nvSpPr>
          <p:spPr bwMode="auto">
            <a:xfrm>
              <a:off x="1989935" y="5853807"/>
              <a:ext cx="795329" cy="780534"/>
            </a:xfrm>
            <a:prstGeom prst="flowChartMagneticDisk">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a:ln>
                    <a:noFill/>
                  </a:ln>
                  <a:solidFill>
                    <a:schemeClr val="tx1"/>
                  </a:solidFill>
                  <a:effectLst/>
                  <a:latin typeface="Arial" charset="0"/>
                  <a:ea typeface="ＭＳ Ｐゴシック" pitchFamily="50" charset="-128"/>
                </a:rPr>
                <a:t>Units</a:t>
              </a:r>
              <a:endParaRPr kumimoji="1" lang="en-US" sz="1800" b="0" i="0" u="none" strike="noStrike" cap="none" normalizeH="0" baseline="0" dirty="0">
                <a:ln>
                  <a:noFill/>
                </a:ln>
                <a:solidFill>
                  <a:schemeClr val="tx1"/>
                </a:solidFill>
                <a:effectLst/>
                <a:latin typeface="Arial" charset="0"/>
                <a:ea typeface="ＭＳ Ｐゴシック" pitchFamily="50" charset="-128"/>
              </a:endParaRPr>
            </a:p>
          </p:txBody>
        </p:sp>
        <p:cxnSp>
          <p:nvCxnSpPr>
            <p:cNvPr id="45" name="Straight Arrow Connector 44">
              <a:extLst>
                <a:ext uri="{FF2B5EF4-FFF2-40B4-BE49-F238E27FC236}">
                  <a16:creationId xmlns:a16="http://schemas.microsoft.com/office/drawing/2014/main" id="{543376C9-8942-EADB-89D0-2D3AB9C679D8}"/>
                </a:ext>
              </a:extLst>
            </p:cNvPr>
            <p:cNvCxnSpPr>
              <a:cxnSpLocks/>
            </p:cNvCxnSpPr>
            <p:nvPr/>
          </p:nvCxnSpPr>
          <p:spPr bwMode="auto">
            <a:xfrm flipH="1" flipV="1">
              <a:off x="2392849" y="5571171"/>
              <a:ext cx="1" cy="291207"/>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sp>
        <p:nvSpPr>
          <p:cNvPr id="7" name="Bevel 6"/>
          <p:cNvSpPr/>
          <p:nvPr/>
        </p:nvSpPr>
        <p:spPr bwMode="auto">
          <a:xfrm>
            <a:off x="5313680" y="3308174"/>
            <a:ext cx="1368474" cy="1012874"/>
          </a:xfrm>
          <a:prstGeom prst="beve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dirty="0">
                <a:ln>
                  <a:noFill/>
                </a:ln>
                <a:solidFill>
                  <a:schemeClr val="tx1"/>
                </a:solidFill>
                <a:effectLst/>
                <a:latin typeface="Arial" charset="0"/>
                <a:ea typeface="ＭＳ Ｐゴシック" pitchFamily="50" charset="-128"/>
              </a:rPr>
              <a:t>Learned </a:t>
            </a:r>
          </a:p>
          <a:p>
            <a:pPr marL="0" marR="0" indent="0" algn="l" defTabSz="914400" rtl="0" eaLnBrk="1" fontAlgn="base" latinLnBrk="0" hangingPunct="1">
              <a:lnSpc>
                <a:spcPct val="100000"/>
              </a:lnSpc>
              <a:spcBef>
                <a:spcPct val="0"/>
              </a:spcBef>
              <a:spcAft>
                <a:spcPct val="0"/>
              </a:spcAft>
              <a:buClrTx/>
              <a:buSzTx/>
              <a:buFontTx/>
              <a:buNone/>
              <a:tabLst/>
            </a:pPr>
            <a:r>
              <a:rPr lang="en-US" dirty="0"/>
              <a:t>Models</a:t>
            </a:r>
            <a:endParaRPr kumimoji="1" lang="en-US" sz="1800" b="0" i="0" u="none" strike="noStrike" cap="none" normalizeH="0" baseline="0" dirty="0">
              <a:ln>
                <a:noFill/>
              </a:ln>
              <a:solidFill>
                <a:schemeClr val="tx1"/>
              </a:solidFill>
              <a:effectLst/>
              <a:latin typeface="Arial" charset="0"/>
              <a:ea typeface="ＭＳ Ｐゴシック" pitchFamily="50" charset="-128"/>
            </a:endParaRPr>
          </a:p>
        </p:txBody>
      </p:sp>
      <p:sp>
        <p:nvSpPr>
          <p:cNvPr id="12" name="TextBox 11">
            <a:extLst>
              <a:ext uri="{FF2B5EF4-FFF2-40B4-BE49-F238E27FC236}">
                <a16:creationId xmlns:a16="http://schemas.microsoft.com/office/drawing/2014/main" id="{433DBE14-1A34-681E-06F2-818D0683CE46}"/>
              </a:ext>
            </a:extLst>
          </p:cNvPr>
          <p:cNvSpPr txBox="1"/>
          <p:nvPr/>
        </p:nvSpPr>
        <p:spPr>
          <a:xfrm>
            <a:off x="6723917" y="4369804"/>
            <a:ext cx="1209264" cy="461665"/>
          </a:xfrm>
          <a:prstGeom prst="rect">
            <a:avLst/>
          </a:prstGeom>
          <a:noFill/>
        </p:spPr>
        <p:txBody>
          <a:bodyPr wrap="square" rtlCol="0">
            <a:spAutoFit/>
          </a:bodyPr>
          <a:lstStyle/>
          <a:p>
            <a:r>
              <a:rPr lang="en-US" sz="2400"/>
              <a:t>targets</a:t>
            </a:r>
            <a:endParaRPr lang="en-US"/>
          </a:p>
        </p:txBody>
      </p:sp>
      <p:sp>
        <p:nvSpPr>
          <p:cNvPr id="14" name="Bevel 6">
            <a:extLst>
              <a:ext uri="{FF2B5EF4-FFF2-40B4-BE49-F238E27FC236}">
                <a16:creationId xmlns:a16="http://schemas.microsoft.com/office/drawing/2014/main" id="{F03B8A93-3E6B-FB81-7542-B9436B3A17D9}"/>
              </a:ext>
            </a:extLst>
          </p:cNvPr>
          <p:cNvSpPr/>
          <p:nvPr/>
        </p:nvSpPr>
        <p:spPr bwMode="auto">
          <a:xfrm>
            <a:off x="3857478" y="5853807"/>
            <a:ext cx="3701338" cy="909041"/>
          </a:xfrm>
          <a:prstGeom prst="beve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t>    Connecting and Smoothing </a:t>
            </a:r>
            <a:endParaRPr kumimoji="1" lang="en-US" sz="1800" b="0" i="0" u="none" strike="noStrike" cap="none" normalizeH="0" baseline="0" dirty="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304475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0.0125 0.00277 L -0.08021 -0.15186 " pathEditMode="relative" rAng="0" ptsTypes="AA">
                                      <p:cBhvr>
                                        <p:cTn id="11" dur="2000" fill="hold"/>
                                        <p:tgtEl>
                                          <p:spTgt spid="14"/>
                                        </p:tgtEl>
                                        <p:attrNameLst>
                                          <p:attrName>ppt_x</p:attrName>
                                          <p:attrName>ppt_y</p:attrName>
                                        </p:attrNameLst>
                                      </p:cBhvr>
                                      <p:rCtr x="-4635" y="-77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41AB3-F9A1-EBC2-E2D8-1D87E47A358D}"/>
              </a:ext>
            </a:extLst>
          </p:cNvPr>
          <p:cNvSpPr>
            <a:spLocks noGrp="1"/>
          </p:cNvSpPr>
          <p:nvPr>
            <p:ph type="title"/>
          </p:nvPr>
        </p:nvSpPr>
        <p:spPr>
          <a:xfrm>
            <a:off x="457200" y="130629"/>
            <a:ext cx="7315200" cy="1143000"/>
          </a:xfrm>
        </p:spPr>
        <p:txBody>
          <a:bodyPr/>
          <a:lstStyle/>
          <a:p>
            <a:pPr algn="l"/>
            <a:r>
              <a:rPr lang="en-US" sz="4000" dirty="0"/>
              <a:t>Three Synthesis Approaches</a:t>
            </a:r>
          </a:p>
        </p:txBody>
      </p:sp>
      <p:sp>
        <p:nvSpPr>
          <p:cNvPr id="3" name="Content Placeholder 2">
            <a:extLst>
              <a:ext uri="{FF2B5EF4-FFF2-40B4-BE49-F238E27FC236}">
                <a16:creationId xmlns:a16="http://schemas.microsoft.com/office/drawing/2014/main" id="{43094304-604C-8084-C869-B53C6987EACE}"/>
              </a:ext>
            </a:extLst>
          </p:cNvPr>
          <p:cNvSpPr>
            <a:spLocks noGrp="1"/>
          </p:cNvSpPr>
          <p:nvPr>
            <p:ph idx="1"/>
          </p:nvPr>
        </p:nvSpPr>
        <p:spPr>
          <a:xfrm>
            <a:off x="457200" y="1248506"/>
            <a:ext cx="4856480" cy="2166486"/>
          </a:xfrm>
        </p:spPr>
        <p:txBody>
          <a:bodyPr/>
          <a:lstStyle/>
          <a:p>
            <a:pPr marL="0" indent="0">
              <a:lnSpc>
                <a:spcPct val="150000"/>
              </a:lnSpc>
              <a:spcBef>
                <a:spcPts val="0"/>
              </a:spcBef>
              <a:spcAft>
                <a:spcPts val="0"/>
              </a:spcAft>
              <a:buNone/>
            </a:pPr>
            <a:r>
              <a:rPr lang="en-US" sz="2400" dirty="0"/>
              <a:t>3. </a:t>
            </a:r>
            <a:r>
              <a:rPr lang="en-US" sz="2800" dirty="0"/>
              <a:t>End-to-End</a:t>
            </a:r>
            <a:r>
              <a:rPr lang="en-US" sz="2400" dirty="0"/>
              <a:t>  </a:t>
            </a:r>
          </a:p>
          <a:p>
            <a:pPr marL="0" indent="0">
              <a:lnSpc>
                <a:spcPct val="150000"/>
              </a:lnSpc>
              <a:spcBef>
                <a:spcPts val="0"/>
              </a:spcBef>
              <a:spcAft>
                <a:spcPts val="0"/>
              </a:spcAft>
              <a:buNone/>
            </a:pPr>
            <a:r>
              <a:rPr lang="en-US" sz="2400" dirty="0"/>
              <a:t>    </a:t>
            </a:r>
            <a:r>
              <a:rPr lang="en-US" sz="2000" dirty="0"/>
              <a:t>(aka sequence-to-</a:t>
            </a:r>
            <a:r>
              <a:rPr lang="en-US" sz="2000" dirty="0" err="1"/>
              <a:t>equence</a:t>
            </a:r>
            <a:r>
              <a:rPr lang="en-US" sz="2000" dirty="0"/>
              <a:t>, neural)</a:t>
            </a:r>
            <a:endParaRPr lang="en-US" sz="1800" dirty="0"/>
          </a:p>
        </p:txBody>
      </p:sp>
      <p:grpSp>
        <p:nvGrpSpPr>
          <p:cNvPr id="10" name="Group 9"/>
          <p:cNvGrpSpPr/>
          <p:nvPr/>
        </p:nvGrpSpPr>
        <p:grpSpPr>
          <a:xfrm>
            <a:off x="498959" y="3599291"/>
            <a:ext cx="7902241" cy="2243184"/>
            <a:chOff x="498959" y="3599291"/>
            <a:chExt cx="7902241" cy="2243184"/>
          </a:xfrm>
        </p:grpSpPr>
        <p:sp>
          <p:nvSpPr>
            <p:cNvPr id="4" name="TextBox 3"/>
            <p:cNvSpPr txBox="1"/>
            <p:nvPr/>
          </p:nvSpPr>
          <p:spPr>
            <a:xfrm>
              <a:off x="498959" y="4857988"/>
              <a:ext cx="556563" cy="369332"/>
            </a:xfrm>
            <a:prstGeom prst="rect">
              <a:avLst/>
            </a:prstGeom>
            <a:noFill/>
          </p:spPr>
          <p:txBody>
            <a:bodyPr wrap="none" rtlCol="0">
              <a:spAutoFit/>
            </a:bodyPr>
            <a:lstStyle/>
            <a:p>
              <a:r>
                <a:rPr lang="en-US" dirty="0"/>
                <a:t>text</a:t>
              </a:r>
            </a:p>
          </p:txBody>
        </p:sp>
        <p:sp>
          <p:nvSpPr>
            <p:cNvPr id="5" name="Rectangle 4"/>
            <p:cNvSpPr/>
            <p:nvPr/>
          </p:nvSpPr>
          <p:spPr bwMode="auto">
            <a:xfrm>
              <a:off x="1717040" y="4876800"/>
              <a:ext cx="1341120" cy="701040"/>
            </a:xfrm>
            <a:prstGeom prst="rect">
              <a:avLst/>
            </a:prstGeom>
            <a:solidFill>
              <a:schemeClr val="accent4">
                <a:lumMod val="50000"/>
              </a:schemeClr>
            </a:solidFill>
            <a:ln w="38100" cap="flat" cmpd="sng" algn="ctr">
              <a:solidFill>
                <a:schemeClr val="tx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Unit Selection </a:t>
              </a:r>
            </a:p>
          </p:txBody>
        </p:sp>
        <p:sp>
          <p:nvSpPr>
            <p:cNvPr id="6" name="Rectangle 5"/>
            <p:cNvSpPr/>
            <p:nvPr/>
          </p:nvSpPr>
          <p:spPr bwMode="auto">
            <a:xfrm>
              <a:off x="1290320" y="3679706"/>
              <a:ext cx="1107440" cy="701040"/>
            </a:xfrm>
            <a:prstGeom prst="rect">
              <a:avLst/>
            </a:prstGeom>
            <a:solidFill>
              <a:schemeClr val="accent4">
                <a:lumMod val="50000"/>
              </a:schemeClr>
            </a:solidFill>
            <a:ln w="38100" cap="flat" cmpd="sng" algn="ctr">
              <a:solidFill>
                <a:schemeClr val="tx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Parsing</a:t>
              </a:r>
            </a:p>
          </p:txBody>
        </p:sp>
        <p:cxnSp>
          <p:nvCxnSpPr>
            <p:cNvPr id="8" name="Straight Arrow Connector 7"/>
            <p:cNvCxnSpPr/>
            <p:nvPr/>
          </p:nvCxnSpPr>
          <p:spPr bwMode="auto">
            <a:xfrm flipV="1">
              <a:off x="1036320" y="5042654"/>
              <a:ext cx="680720" cy="865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1" name="Straight Arrow Connector 10"/>
            <p:cNvCxnSpPr/>
            <p:nvPr/>
          </p:nvCxnSpPr>
          <p:spPr bwMode="auto">
            <a:xfrm flipV="1">
              <a:off x="1452880" y="4380746"/>
              <a:ext cx="0" cy="661908"/>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2" name="TextBox 11"/>
            <p:cNvSpPr txBox="1"/>
            <p:nvPr/>
          </p:nvSpPr>
          <p:spPr>
            <a:xfrm>
              <a:off x="2608270" y="3758684"/>
              <a:ext cx="1377300" cy="369332"/>
            </a:xfrm>
            <a:prstGeom prst="rect">
              <a:avLst/>
            </a:prstGeom>
            <a:noFill/>
          </p:spPr>
          <p:txBody>
            <a:bodyPr wrap="none" rtlCol="0">
              <a:spAutoFit/>
            </a:bodyPr>
            <a:lstStyle/>
            <a:p>
              <a:r>
                <a:rPr lang="en-US" dirty="0"/>
                <a:t>decorations</a:t>
              </a:r>
            </a:p>
          </p:txBody>
        </p:sp>
        <p:cxnSp>
          <p:nvCxnSpPr>
            <p:cNvPr id="14" name="Straight Arrow Connector 13"/>
            <p:cNvCxnSpPr/>
            <p:nvPr/>
          </p:nvCxnSpPr>
          <p:spPr bwMode="auto">
            <a:xfrm>
              <a:off x="2397760" y="4206994"/>
              <a:ext cx="3048447" cy="357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6" name="Straight Arrow Connector 15"/>
            <p:cNvCxnSpPr/>
            <p:nvPr/>
          </p:nvCxnSpPr>
          <p:spPr bwMode="auto">
            <a:xfrm>
              <a:off x="2818780" y="4210566"/>
              <a:ext cx="0" cy="666234"/>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8" name="Straight Arrow Connector 17"/>
            <p:cNvCxnSpPr/>
            <p:nvPr/>
          </p:nvCxnSpPr>
          <p:spPr bwMode="auto">
            <a:xfrm flipV="1">
              <a:off x="3058160" y="5042654"/>
              <a:ext cx="460050" cy="865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20" name="Rectangle 19"/>
            <p:cNvSpPr/>
            <p:nvPr/>
          </p:nvSpPr>
          <p:spPr bwMode="auto">
            <a:xfrm>
              <a:off x="3518210" y="4876800"/>
              <a:ext cx="1341120" cy="701040"/>
            </a:xfrm>
            <a:prstGeom prst="rect">
              <a:avLst/>
            </a:prstGeom>
            <a:solidFill>
              <a:schemeClr val="accent4">
                <a:lumMod val="50000"/>
              </a:schemeClr>
            </a:solidFill>
            <a:ln w="38100" cap="flat" cmpd="sng" algn="ctr">
              <a:solidFill>
                <a:schemeClr val="tx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Assembly</a:t>
              </a:r>
            </a:p>
          </p:txBody>
        </p:sp>
        <p:sp>
          <p:nvSpPr>
            <p:cNvPr id="21" name="Rectangle 20"/>
            <p:cNvSpPr/>
            <p:nvPr/>
          </p:nvSpPr>
          <p:spPr bwMode="auto">
            <a:xfrm>
              <a:off x="5313680" y="4876800"/>
              <a:ext cx="1448420" cy="701040"/>
            </a:xfrm>
            <a:prstGeom prst="rect">
              <a:avLst/>
            </a:prstGeom>
            <a:solidFill>
              <a:schemeClr val="accent4">
                <a:lumMod val="50000"/>
              </a:schemeClr>
            </a:solidFill>
            <a:ln w="38100" cap="flat" cmpd="sng" algn="ctr">
              <a:solidFill>
                <a:schemeClr val="tx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Modification</a:t>
              </a:r>
            </a:p>
          </p:txBody>
        </p:sp>
        <p:sp>
          <p:nvSpPr>
            <p:cNvPr id="22" name="TextBox 21"/>
            <p:cNvSpPr txBox="1"/>
            <p:nvPr/>
          </p:nvSpPr>
          <p:spPr>
            <a:xfrm>
              <a:off x="7216260" y="4857988"/>
              <a:ext cx="1184940" cy="369332"/>
            </a:xfrm>
            <a:prstGeom prst="rect">
              <a:avLst/>
            </a:prstGeom>
            <a:noFill/>
          </p:spPr>
          <p:txBody>
            <a:bodyPr wrap="square" rtlCol="0">
              <a:spAutoFit/>
            </a:bodyPr>
            <a:lstStyle/>
            <a:p>
              <a:r>
                <a:rPr lang="en-US" dirty="0"/>
                <a:t>waveform</a:t>
              </a:r>
            </a:p>
          </p:txBody>
        </p:sp>
        <p:cxnSp>
          <p:nvCxnSpPr>
            <p:cNvPr id="23" name="Straight Arrow Connector 22"/>
            <p:cNvCxnSpPr/>
            <p:nvPr/>
          </p:nvCxnSpPr>
          <p:spPr bwMode="auto">
            <a:xfrm>
              <a:off x="4859330" y="5061466"/>
              <a:ext cx="454350"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25" name="Straight Arrow Connector 24"/>
            <p:cNvCxnSpPr/>
            <p:nvPr/>
          </p:nvCxnSpPr>
          <p:spPr bwMode="auto">
            <a:xfrm>
              <a:off x="6812106" y="5061466"/>
              <a:ext cx="389990"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34" name="Straight Arrow Connector 33"/>
            <p:cNvCxnSpPr/>
            <p:nvPr/>
          </p:nvCxnSpPr>
          <p:spPr bwMode="auto">
            <a:xfrm flipH="1">
              <a:off x="5865435" y="4576941"/>
              <a:ext cx="1" cy="291207"/>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35" name="Flowchart: Magnetic Disk 34"/>
            <p:cNvSpPr/>
            <p:nvPr/>
          </p:nvSpPr>
          <p:spPr bwMode="auto">
            <a:xfrm>
              <a:off x="5467771" y="3816727"/>
              <a:ext cx="795329" cy="780534"/>
            </a:xfrm>
            <a:prstGeom prst="flowChartMagneticDisk">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dirty="0">
                  <a:ln>
                    <a:noFill/>
                  </a:ln>
                  <a:solidFill>
                    <a:schemeClr val="tx1"/>
                  </a:solidFill>
                  <a:effectLst/>
                  <a:latin typeface="Arial" charset="0"/>
                  <a:ea typeface="ＭＳ Ｐゴシック" pitchFamily="50" charset="-128"/>
                </a:rPr>
                <a:t>Rules</a:t>
              </a:r>
            </a:p>
          </p:txBody>
        </p:sp>
        <p:sp>
          <p:nvSpPr>
            <p:cNvPr id="7" name="Bevel 6"/>
            <p:cNvSpPr/>
            <p:nvPr/>
          </p:nvSpPr>
          <p:spPr bwMode="auto">
            <a:xfrm>
              <a:off x="5443632" y="3599291"/>
              <a:ext cx="1368474" cy="1012874"/>
            </a:xfrm>
            <a:prstGeom prst="beve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dirty="0">
                  <a:ln>
                    <a:noFill/>
                  </a:ln>
                  <a:solidFill>
                    <a:schemeClr val="tx1"/>
                  </a:solidFill>
                  <a:effectLst/>
                  <a:latin typeface="Arial" charset="0"/>
                  <a:ea typeface="ＭＳ Ｐゴシック" pitchFamily="50" charset="-128"/>
                </a:rPr>
                <a:t>Learned </a:t>
              </a:r>
            </a:p>
            <a:p>
              <a:pPr marL="0" marR="0" indent="0" algn="l" defTabSz="914400" rtl="0" eaLnBrk="1" fontAlgn="base" latinLnBrk="0" hangingPunct="1">
                <a:lnSpc>
                  <a:spcPct val="100000"/>
                </a:lnSpc>
                <a:spcBef>
                  <a:spcPct val="0"/>
                </a:spcBef>
                <a:spcAft>
                  <a:spcPct val="0"/>
                </a:spcAft>
                <a:buClrTx/>
                <a:buSzTx/>
                <a:buFontTx/>
                <a:buNone/>
                <a:tabLst/>
              </a:pPr>
              <a:r>
                <a:rPr lang="en-US" dirty="0"/>
                <a:t>Models</a:t>
              </a:r>
              <a:endParaRPr kumimoji="1" lang="en-US" sz="1800" b="0" i="0" u="none" strike="noStrike" cap="none" normalizeH="0" baseline="0" dirty="0">
                <a:ln>
                  <a:noFill/>
                </a:ln>
                <a:solidFill>
                  <a:schemeClr val="tx1"/>
                </a:solidFill>
                <a:effectLst/>
                <a:latin typeface="Arial" charset="0"/>
                <a:ea typeface="ＭＳ Ｐゴシック" pitchFamily="50" charset="-128"/>
              </a:endParaRPr>
            </a:p>
          </p:txBody>
        </p:sp>
        <p:sp>
          <p:nvSpPr>
            <p:cNvPr id="24" name="Bevel 23"/>
            <p:cNvSpPr/>
            <p:nvPr/>
          </p:nvSpPr>
          <p:spPr bwMode="auto">
            <a:xfrm>
              <a:off x="3479180" y="4829601"/>
              <a:ext cx="3332926" cy="1012874"/>
            </a:xfrm>
            <a:prstGeom prst="beve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a:t>Concatenation and Smoothing </a:t>
              </a:r>
              <a:endParaRPr kumimoji="1" lang="en-US" sz="1800" b="0" i="0" u="none" strike="noStrike" cap="none" normalizeH="0" baseline="0" dirty="0">
                <a:ln>
                  <a:noFill/>
                </a:ln>
                <a:solidFill>
                  <a:schemeClr val="tx1"/>
                </a:solidFill>
                <a:effectLst/>
                <a:latin typeface="Arial" charset="0"/>
                <a:ea typeface="ＭＳ Ｐゴシック" pitchFamily="50" charset="-128"/>
              </a:endParaRPr>
            </a:p>
          </p:txBody>
        </p:sp>
        <p:sp>
          <p:nvSpPr>
            <p:cNvPr id="27" name="Rectangle 26"/>
            <p:cNvSpPr/>
            <p:nvPr/>
          </p:nvSpPr>
          <p:spPr bwMode="auto">
            <a:xfrm>
              <a:off x="1705198" y="4878084"/>
              <a:ext cx="1351281" cy="701040"/>
            </a:xfrm>
            <a:prstGeom prst="rect">
              <a:avLst/>
            </a:prstGeom>
            <a:solidFill>
              <a:schemeClr val="accent4">
                <a:lumMod val="50000"/>
              </a:schemeClr>
            </a:solidFill>
            <a:ln w="38100" cap="flat" cmpd="sng" algn="ctr">
              <a:solidFill>
                <a:schemeClr val="tx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dirty="0"/>
            </a:p>
          </p:txBody>
        </p:sp>
      </p:grpSp>
      <p:sp>
        <p:nvSpPr>
          <p:cNvPr id="26" name="Bevel 25"/>
          <p:cNvSpPr/>
          <p:nvPr/>
        </p:nvSpPr>
        <p:spPr bwMode="auto">
          <a:xfrm>
            <a:off x="1290320" y="3600130"/>
            <a:ext cx="5521786" cy="2243184"/>
          </a:xfrm>
          <a:prstGeom prst="beve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dirty="0">
              <a:ln>
                <a:noFill/>
              </a:ln>
              <a:solidFill>
                <a:schemeClr val="tx1"/>
              </a:solidFill>
              <a:effectLst/>
              <a:latin typeface="Arial"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endParaRPr lang="en-US" dirty="0"/>
          </a:p>
          <a:p>
            <a:pPr marL="0" marR="0" indent="0" algn="ctr"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dirty="0">
                <a:ln>
                  <a:noFill/>
                </a:ln>
                <a:solidFill>
                  <a:schemeClr val="tx1"/>
                </a:solidFill>
                <a:effectLst/>
                <a:latin typeface="Arial" charset="0"/>
                <a:ea typeface="ＭＳ Ｐゴシック" pitchFamily="50" charset="-128"/>
              </a:rPr>
              <a:t>Deep Model</a:t>
            </a:r>
            <a:r>
              <a:rPr kumimoji="1" lang="en-US" sz="1800" b="0" i="0" u="none" strike="noStrike" cap="none" normalizeH="0" dirty="0">
                <a:ln>
                  <a:noFill/>
                </a:ln>
                <a:solidFill>
                  <a:schemeClr val="tx1"/>
                </a:solidFill>
                <a:effectLst/>
                <a:latin typeface="Arial" charset="0"/>
                <a:ea typeface="ＭＳ Ｐゴシック" pitchFamily="50" charset="-128"/>
              </a:rPr>
              <a:t> </a:t>
            </a:r>
            <a:endParaRPr kumimoji="1" lang="en-US" sz="1800" b="0" i="0" u="none" strike="noStrike" cap="none" normalizeH="0" baseline="0" dirty="0">
              <a:ln>
                <a:noFill/>
              </a:ln>
              <a:solidFill>
                <a:schemeClr val="tx1"/>
              </a:solidFill>
              <a:effectLst/>
              <a:latin typeface="Arial" charset="0"/>
              <a:ea typeface="ＭＳ Ｐゴシック" pitchFamily="50" charset="-128"/>
            </a:endParaRPr>
          </a:p>
        </p:txBody>
      </p:sp>
      <p:sp>
        <p:nvSpPr>
          <p:cNvPr id="9" name="TextBox 8"/>
          <p:cNvSpPr txBox="1"/>
          <p:nvPr/>
        </p:nvSpPr>
        <p:spPr>
          <a:xfrm>
            <a:off x="5344292" y="1320828"/>
            <a:ext cx="3640656" cy="1938992"/>
          </a:xfrm>
          <a:prstGeom prst="rect">
            <a:avLst/>
          </a:prstGeom>
          <a:noFill/>
        </p:spPr>
        <p:txBody>
          <a:bodyPr wrap="square" rtlCol="0">
            <a:spAutoFit/>
          </a:bodyPr>
          <a:lstStyle/>
          <a:p>
            <a:r>
              <a:rPr lang="en-US" sz="2000" dirty="0"/>
              <a:t>Examples:</a:t>
            </a:r>
          </a:p>
          <a:p>
            <a:r>
              <a:rPr lang="en-US" sz="2000" dirty="0"/>
              <a:t>     </a:t>
            </a:r>
            <a:r>
              <a:rPr lang="en-US" sz="2000" dirty="0" err="1"/>
              <a:t>Tacotron</a:t>
            </a:r>
            <a:endParaRPr lang="en-US" sz="2000" dirty="0"/>
          </a:p>
          <a:p>
            <a:r>
              <a:rPr lang="en-US" sz="2000" dirty="0"/>
              <a:t>         40 hours of data</a:t>
            </a:r>
          </a:p>
          <a:p>
            <a:r>
              <a:rPr lang="en-US" sz="2000" dirty="0"/>
              <a:t>         13M parameters</a:t>
            </a:r>
          </a:p>
          <a:p>
            <a:r>
              <a:rPr lang="en-US" sz="2000" dirty="0"/>
              <a:t>     </a:t>
            </a:r>
            <a:r>
              <a:rPr lang="en-US" sz="2000" dirty="0" err="1"/>
              <a:t>Fastspeech</a:t>
            </a:r>
            <a:r>
              <a:rPr lang="en-US" sz="2000" dirty="0"/>
              <a:t> </a:t>
            </a:r>
          </a:p>
          <a:p>
            <a:r>
              <a:rPr lang="en-US" sz="2000" dirty="0"/>
              <a:t>     …</a:t>
            </a:r>
          </a:p>
        </p:txBody>
      </p:sp>
      <p:sp>
        <p:nvSpPr>
          <p:cNvPr id="28" name="Bevel 27"/>
          <p:cNvSpPr/>
          <p:nvPr/>
        </p:nvSpPr>
        <p:spPr bwMode="auto">
          <a:xfrm>
            <a:off x="1283238" y="3590108"/>
            <a:ext cx="5514704" cy="2243184"/>
          </a:xfrm>
          <a:prstGeom prst="bevel">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p>
          <a:p>
            <a:pPr marL="0" marR="0" indent="0" algn="ctr" defTabSz="914400" rtl="0" eaLnBrk="1" fontAlgn="base" latinLnBrk="0" hangingPunct="1">
              <a:lnSpc>
                <a:spcPct val="100000"/>
              </a:lnSpc>
              <a:spcBef>
                <a:spcPct val="0"/>
              </a:spcBef>
              <a:spcAft>
                <a:spcPct val="0"/>
              </a:spcAft>
              <a:buClrTx/>
              <a:buSzTx/>
              <a:buFontTx/>
              <a:buNone/>
              <a:tabLst/>
            </a:pPr>
            <a:r>
              <a:rPr lang="en-US" dirty="0"/>
              <a:t>Recurrent Neural Network</a:t>
            </a:r>
          </a:p>
          <a:p>
            <a:pPr marL="0" marR="0" indent="0" algn="ctr" defTabSz="914400" rtl="0" eaLnBrk="1" fontAlgn="base" latinLnBrk="0" hangingPunct="1">
              <a:lnSpc>
                <a:spcPct val="100000"/>
              </a:lnSpc>
              <a:spcBef>
                <a:spcPct val="0"/>
              </a:spcBef>
              <a:spcAft>
                <a:spcPct val="0"/>
              </a:spcAft>
              <a:buClrTx/>
              <a:buSzTx/>
              <a:buFontTx/>
              <a:buNone/>
              <a:tabLst/>
            </a:pPr>
            <a:r>
              <a:rPr lang="en-US" dirty="0"/>
              <a:t>or</a:t>
            </a:r>
          </a:p>
          <a:p>
            <a:pPr marL="0" marR="0" indent="0" algn="ctr" defTabSz="914400" rtl="0" eaLnBrk="1" fontAlgn="base" latinLnBrk="0" hangingPunct="1">
              <a:lnSpc>
                <a:spcPct val="100000"/>
              </a:lnSpc>
              <a:spcBef>
                <a:spcPct val="0"/>
              </a:spcBef>
              <a:spcAft>
                <a:spcPct val="0"/>
              </a:spcAft>
              <a:buClrTx/>
              <a:buSzTx/>
              <a:buFontTx/>
              <a:buNone/>
              <a:tabLst/>
            </a:pPr>
            <a:r>
              <a:rPr lang="en-US" dirty="0"/>
              <a:t>Transformer</a:t>
            </a:r>
          </a:p>
          <a:p>
            <a:pPr marL="0" marR="0" indent="0" algn="ctr" defTabSz="914400" rtl="0" eaLnBrk="1" fontAlgn="base" latinLnBrk="0" hangingPunct="1">
              <a:lnSpc>
                <a:spcPct val="100000"/>
              </a:lnSpc>
              <a:spcBef>
                <a:spcPct val="0"/>
              </a:spcBef>
              <a:spcAft>
                <a:spcPct val="0"/>
              </a:spcAft>
              <a:buClrTx/>
              <a:buSzTx/>
              <a:buFontTx/>
              <a:buNone/>
              <a:tabLst/>
            </a:pPr>
            <a:r>
              <a:rPr lang="en-US" dirty="0"/>
              <a:t>etc. </a:t>
            </a:r>
          </a:p>
          <a:p>
            <a:pPr marL="0" marR="0" indent="0" algn="ctr" defTabSz="914400" rtl="0" eaLnBrk="1" fontAlgn="base" latinLnBrk="0" hangingPunct="1">
              <a:lnSpc>
                <a:spcPct val="100000"/>
              </a:lnSpc>
              <a:spcBef>
                <a:spcPct val="0"/>
              </a:spcBef>
              <a:spcAft>
                <a:spcPct val="0"/>
              </a:spcAft>
              <a:buClrTx/>
              <a:buSzTx/>
              <a:buFontTx/>
              <a:buNone/>
              <a:tabLst/>
            </a:pPr>
            <a:endParaRPr lang="en-US" dirty="0"/>
          </a:p>
        </p:txBody>
      </p:sp>
      <p:sp>
        <p:nvSpPr>
          <p:cNvPr id="13" name="TextBox 12"/>
          <p:cNvSpPr txBox="1"/>
          <p:nvPr/>
        </p:nvSpPr>
        <p:spPr>
          <a:xfrm>
            <a:off x="353856" y="6409928"/>
            <a:ext cx="4948791" cy="246221"/>
          </a:xfrm>
          <a:prstGeom prst="rect">
            <a:avLst/>
          </a:prstGeom>
          <a:noFill/>
        </p:spPr>
        <p:txBody>
          <a:bodyPr wrap="none" rtlCol="0">
            <a:spAutoFit/>
          </a:bodyPr>
          <a:lstStyle/>
          <a:p>
            <a:r>
              <a:rPr lang="en-US" sz="1000" dirty="0"/>
              <a:t>(Tan, Qin, Soong, Liu</a:t>
            </a:r>
            <a:r>
              <a:rPr lang="en-US" sz="1000"/>
              <a:t>, 2019; Wang, Skerry-Ryan </a:t>
            </a:r>
            <a:r>
              <a:rPr lang="en-US" sz="1000" i="1"/>
              <a:t>et al.</a:t>
            </a:r>
            <a:r>
              <a:rPr lang="en-US" sz="1000"/>
              <a:t>, 2017; Ren, Ruan </a:t>
            </a:r>
            <a:r>
              <a:rPr lang="en-US" sz="1000" i="1"/>
              <a:t>et al. </a:t>
            </a:r>
            <a:r>
              <a:rPr lang="en-US" sz="1000"/>
              <a:t>2019)</a:t>
            </a:r>
            <a:endParaRPr lang="en-US" sz="1000" dirty="0"/>
          </a:p>
        </p:txBody>
      </p:sp>
    </p:spTree>
    <p:extLst>
      <p:ext uri="{BB962C8B-B14F-4D97-AF65-F5344CB8AC3E}">
        <p14:creationId xmlns:p14="http://schemas.microsoft.com/office/powerpoint/2010/main" val="23830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270141F-C19A-E986-AB68-071921368C14}"/>
              </a:ext>
            </a:extLst>
          </p:cNvPr>
          <p:cNvSpPr txBox="1"/>
          <p:nvPr/>
        </p:nvSpPr>
        <p:spPr>
          <a:xfrm>
            <a:off x="541421" y="276726"/>
            <a:ext cx="7820526" cy="5539978"/>
          </a:xfrm>
          <a:prstGeom prst="rect">
            <a:avLst/>
          </a:prstGeom>
          <a:noFill/>
        </p:spPr>
        <p:txBody>
          <a:bodyPr wrap="square">
            <a:spAutoFit/>
          </a:bodyPr>
          <a:lstStyle/>
          <a:p>
            <a:pPr marL="0" indent="0">
              <a:buNone/>
            </a:pPr>
            <a:r>
              <a:rPr lang="en-US" sz="4000" dirty="0"/>
              <a:t>What do these models learn? </a:t>
            </a:r>
          </a:p>
          <a:p>
            <a:pPr marL="0" indent="0">
              <a:buNone/>
            </a:pPr>
            <a:endParaRPr lang="en-US" sz="2800" dirty="0"/>
          </a:p>
          <a:p>
            <a:pPr marL="0" indent="0">
              <a:buNone/>
            </a:pPr>
            <a:r>
              <a:rPr lang="en-US" sz="2200" dirty="0"/>
              <a:t>Perhaps how to compute </a:t>
            </a:r>
          </a:p>
          <a:p>
            <a:pPr marL="285750" indent="-285750">
              <a:buFont typeface="Arial" panose="020B0604020202020204" pitchFamily="34" charset="0"/>
              <a:buChar char="•"/>
            </a:pPr>
            <a:r>
              <a:rPr lang="en-US" sz="2200" dirty="0"/>
              <a:t>How many syllables since utterance start?</a:t>
            </a:r>
          </a:p>
          <a:p>
            <a:pPr marL="285750" indent="-285750">
              <a:spcAft>
                <a:spcPts val="1200"/>
              </a:spcAft>
              <a:buFont typeface="Arial" panose="020B0604020202020204" pitchFamily="34" charset="0"/>
              <a:buChar char="•"/>
            </a:pPr>
            <a:r>
              <a:rPr lang="en-US" sz="2200" dirty="0"/>
              <a:t>Is it a name?</a:t>
            </a:r>
          </a:p>
          <a:p>
            <a:pPr marL="285750" indent="-285750">
              <a:buFont typeface="Arial" panose="020B0604020202020204" pitchFamily="34" charset="0"/>
              <a:buChar char="•"/>
            </a:pPr>
            <a:r>
              <a:rPr lang="en-US" sz="2200" dirty="0"/>
              <a:t>Is it a Japanese name?</a:t>
            </a:r>
          </a:p>
          <a:p>
            <a:pPr marL="285750" indent="-285750">
              <a:buFont typeface="Arial" panose="020B0604020202020204" pitchFamily="34" charset="0"/>
              <a:buChar char="•"/>
            </a:pPr>
            <a:r>
              <a:rPr lang="en-US" sz="2200" dirty="0"/>
              <a:t>Is it a first mention?</a:t>
            </a:r>
          </a:p>
          <a:p>
            <a:pPr marL="285750" indent="-285750">
              <a:buFont typeface="Arial" panose="020B0604020202020204" pitchFamily="34" charset="0"/>
              <a:buChar char="•"/>
            </a:pPr>
            <a:r>
              <a:rPr lang="en-US" sz="2200" dirty="0"/>
              <a:t>Is it the name of a distinguished professor?</a:t>
            </a:r>
          </a:p>
          <a:p>
            <a:pPr marL="285750" indent="-285750">
              <a:buFont typeface="Arial" panose="020B0604020202020204" pitchFamily="34" charset="0"/>
              <a:buChar char="•"/>
            </a:pPr>
            <a:r>
              <a:rPr lang="en-US" sz="2200" dirty="0"/>
              <a:t>…</a:t>
            </a:r>
          </a:p>
          <a:p>
            <a:pPr>
              <a:spcBef>
                <a:spcPts val="1200"/>
              </a:spcBef>
            </a:pPr>
            <a:r>
              <a:rPr lang="en-US" sz="2200" dirty="0"/>
              <a:t>and then how all these factors, in combination, affect the </a:t>
            </a:r>
          </a:p>
          <a:p>
            <a:pPr marL="342900" indent="-342900">
              <a:buFont typeface="Arial" panose="020B0604020202020204" pitchFamily="34" charset="0"/>
              <a:buChar char="•"/>
            </a:pPr>
            <a:r>
              <a:rPr lang="en-US" sz="2200" dirty="0"/>
              <a:t>pitch</a:t>
            </a:r>
          </a:p>
          <a:p>
            <a:pPr marL="342900" indent="-342900">
              <a:buFont typeface="Arial" panose="020B0604020202020204" pitchFamily="34" charset="0"/>
              <a:buChar char="•"/>
            </a:pPr>
            <a:r>
              <a:rPr lang="en-US" sz="2200" dirty="0"/>
              <a:t>intensity</a:t>
            </a:r>
          </a:p>
          <a:p>
            <a:pPr marL="342900" indent="-342900">
              <a:buFont typeface="Arial" panose="020B0604020202020204" pitchFamily="34" charset="0"/>
              <a:buChar char="•"/>
            </a:pPr>
            <a:r>
              <a:rPr lang="en-US" sz="2200" dirty="0"/>
              <a:t>duration</a:t>
            </a:r>
          </a:p>
          <a:p>
            <a:pPr marL="342900" indent="-342900">
              <a:buFont typeface="Arial" panose="020B0604020202020204" pitchFamily="34" charset="0"/>
              <a:buChar char="•"/>
            </a:pPr>
            <a:r>
              <a:rPr lang="en-US" sz="2400" dirty="0"/>
              <a:t>. . .  </a:t>
            </a:r>
          </a:p>
        </p:txBody>
      </p:sp>
    </p:spTree>
    <p:extLst>
      <p:ext uri="{BB962C8B-B14F-4D97-AF65-F5344CB8AC3E}">
        <p14:creationId xmlns:p14="http://schemas.microsoft.com/office/powerpoint/2010/main" val="830743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289377" y="1392069"/>
            <a:ext cx="3967578" cy="452099"/>
          </a:xfrm>
          <a:prstGeom prst="rect">
            <a:avLst/>
          </a:prstGeom>
          <a:solidFill>
            <a:schemeClr val="tx1">
              <a:lumMod val="5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p>
            <a:pPr>
              <a:spcBef>
                <a:spcPct val="20000"/>
              </a:spcBef>
              <a:buClr>
                <a:schemeClr val="tx2"/>
              </a:buClr>
            </a:pPr>
            <a:endParaRPr lang="en-US" sz="1500" i="1" kern="0">
              <a:latin typeface="+mn-lt"/>
              <a:ea typeface="+mn-ea"/>
            </a:endParaRPr>
          </a:p>
        </p:txBody>
      </p:sp>
      <p:sp>
        <p:nvSpPr>
          <p:cNvPr id="2" name="Title 1">
            <a:extLst>
              <a:ext uri="{FF2B5EF4-FFF2-40B4-BE49-F238E27FC236}">
                <a16:creationId xmlns:a16="http://schemas.microsoft.com/office/drawing/2014/main" id="{10641AB3-F9A1-EBC2-E2D8-1D87E47A358D}"/>
              </a:ext>
            </a:extLst>
          </p:cNvPr>
          <p:cNvSpPr>
            <a:spLocks noGrp="1"/>
          </p:cNvSpPr>
          <p:nvPr>
            <p:ph type="title"/>
          </p:nvPr>
        </p:nvSpPr>
        <p:spPr>
          <a:xfrm>
            <a:off x="487344" y="80252"/>
            <a:ext cx="5314101" cy="1143000"/>
          </a:xfrm>
        </p:spPr>
        <p:txBody>
          <a:bodyPr/>
          <a:lstStyle/>
          <a:p>
            <a:pPr algn="l"/>
            <a:r>
              <a:rPr lang="en-US" sz="4000" dirty="0"/>
              <a:t>End-to-end Modeling</a:t>
            </a:r>
          </a:p>
        </p:txBody>
      </p:sp>
      <p:sp>
        <p:nvSpPr>
          <p:cNvPr id="4" name="Content Placeholder 2">
            <a:extLst>
              <a:ext uri="{FF2B5EF4-FFF2-40B4-BE49-F238E27FC236}">
                <a16:creationId xmlns:a16="http://schemas.microsoft.com/office/drawing/2014/main" id="{D3088FDE-7B22-6D0F-1DD7-83ACA3E0A796}"/>
              </a:ext>
            </a:extLst>
          </p:cNvPr>
          <p:cNvSpPr txBox="1">
            <a:spLocks/>
          </p:cNvSpPr>
          <p:nvPr/>
        </p:nvSpPr>
        <p:spPr bwMode="auto">
          <a:xfrm>
            <a:off x="342171" y="1404835"/>
            <a:ext cx="4621715" cy="4933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buFontTx/>
              <a:buNone/>
            </a:pPr>
            <a:r>
              <a:rPr lang="en-US" sz="1800" i="1" kern="0" dirty="0"/>
              <a:t>… talking with Tatsuya Kawahara …</a:t>
            </a:r>
          </a:p>
        </p:txBody>
      </p:sp>
      <p:pic>
        <p:nvPicPr>
          <p:cNvPr id="5" name="Picture 4">
            <a:extLst>
              <a:ext uri="{FF2B5EF4-FFF2-40B4-BE49-F238E27FC236}">
                <a16:creationId xmlns:a16="http://schemas.microsoft.com/office/drawing/2014/main" id="{827DE886-DA80-48AC-6A52-FECB148E4255}"/>
              </a:ext>
            </a:extLst>
          </p:cNvPr>
          <p:cNvPicPr>
            <a:picLocks noChangeAspect="1"/>
          </p:cNvPicPr>
          <p:nvPr/>
        </p:nvPicPr>
        <p:blipFill rotWithShape="1">
          <a:blip r:embed="rId3"/>
          <a:srcRect l="9474" t="14686" r="7895" b="53679"/>
          <a:stretch/>
        </p:blipFill>
        <p:spPr>
          <a:xfrm>
            <a:off x="487344" y="4232145"/>
            <a:ext cx="3691106" cy="505470"/>
          </a:xfrm>
          <a:prstGeom prst="rect">
            <a:avLst/>
          </a:prstGeom>
        </p:spPr>
      </p:pic>
      <p:sp>
        <p:nvSpPr>
          <p:cNvPr id="8" name="Bevel 7"/>
          <p:cNvSpPr/>
          <p:nvPr/>
        </p:nvSpPr>
        <p:spPr bwMode="auto">
          <a:xfrm>
            <a:off x="2652763" y="2385219"/>
            <a:ext cx="2795733" cy="1347388"/>
          </a:xfrm>
          <a:prstGeom prst="bevel">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2200" dirty="0"/>
          </a:p>
          <a:p>
            <a:pPr marL="0" marR="0" indent="0" algn="ctr"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a:ln>
                  <a:noFill/>
                </a:ln>
                <a:solidFill>
                  <a:schemeClr val="tx1"/>
                </a:solidFill>
                <a:effectLst/>
                <a:latin typeface="Arial" charset="0"/>
                <a:ea typeface="ＭＳ Ｐゴシック" pitchFamily="50" charset="-128"/>
              </a:rPr>
              <a:t>Deep </a:t>
            </a:r>
            <a:r>
              <a:rPr kumimoji="1" lang="en-US" sz="1800" b="0" i="0" u="none" strike="noStrike" cap="none" normalizeH="0" baseline="0" dirty="0">
                <a:ln>
                  <a:noFill/>
                </a:ln>
                <a:solidFill>
                  <a:schemeClr val="tx1"/>
                </a:solidFill>
                <a:effectLst/>
                <a:latin typeface="Arial" charset="0"/>
                <a:ea typeface="ＭＳ Ｐゴシック" pitchFamily="50" charset="-128"/>
              </a:rPr>
              <a:t>Model </a:t>
            </a:r>
          </a:p>
        </p:txBody>
      </p:sp>
      <p:cxnSp>
        <p:nvCxnSpPr>
          <p:cNvPr id="10" name="Straight Arrow Connector 9"/>
          <p:cNvCxnSpPr>
            <a:stCxn id="4" idx="2"/>
          </p:cNvCxnSpPr>
          <p:nvPr/>
        </p:nvCxnSpPr>
        <p:spPr bwMode="auto">
          <a:xfrm>
            <a:off x="2653029" y="1898207"/>
            <a:ext cx="431815" cy="449434"/>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1" name="Straight Arrow Connector 10"/>
          <p:cNvCxnSpPr/>
          <p:nvPr/>
        </p:nvCxnSpPr>
        <p:spPr bwMode="auto">
          <a:xfrm flipH="1">
            <a:off x="2653029" y="3745373"/>
            <a:ext cx="431815" cy="449434"/>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nvGrpSpPr>
          <p:cNvPr id="20" name="Group 19">
            <a:extLst>
              <a:ext uri="{FF2B5EF4-FFF2-40B4-BE49-F238E27FC236}">
                <a16:creationId xmlns:a16="http://schemas.microsoft.com/office/drawing/2014/main" id="{34107244-524A-45EA-526D-28F68FE6BA49}"/>
              </a:ext>
            </a:extLst>
          </p:cNvPr>
          <p:cNvGrpSpPr/>
          <p:nvPr/>
        </p:nvGrpSpPr>
        <p:grpSpPr>
          <a:xfrm>
            <a:off x="5295208" y="1320578"/>
            <a:ext cx="3688268" cy="1185570"/>
            <a:chOff x="5295208" y="1320578"/>
            <a:chExt cx="3688268" cy="1185570"/>
          </a:xfrm>
        </p:grpSpPr>
        <p:grpSp>
          <p:nvGrpSpPr>
            <p:cNvPr id="38" name="Group 37"/>
            <p:cNvGrpSpPr/>
            <p:nvPr/>
          </p:nvGrpSpPr>
          <p:grpSpPr>
            <a:xfrm>
              <a:off x="6663397" y="1320578"/>
              <a:ext cx="2320079" cy="760217"/>
              <a:chOff x="6472229" y="1587424"/>
              <a:chExt cx="2320079" cy="760217"/>
            </a:xfrm>
          </p:grpSpPr>
          <p:grpSp>
            <p:nvGrpSpPr>
              <p:cNvPr id="39" name="Group 38"/>
              <p:cNvGrpSpPr/>
              <p:nvPr/>
            </p:nvGrpSpPr>
            <p:grpSpPr>
              <a:xfrm>
                <a:off x="6472229" y="1587424"/>
                <a:ext cx="2320079" cy="760217"/>
                <a:chOff x="6472229" y="1587424"/>
                <a:chExt cx="2320079" cy="760217"/>
              </a:xfrm>
            </p:grpSpPr>
            <p:sp>
              <p:nvSpPr>
                <p:cNvPr id="41" name="Rectangle 40"/>
                <p:cNvSpPr/>
                <p:nvPr/>
              </p:nvSpPr>
              <p:spPr bwMode="auto">
                <a:xfrm>
                  <a:off x="6472230" y="1587424"/>
                  <a:ext cx="2320078" cy="760217"/>
                </a:xfrm>
                <a:prstGeom prst="rect">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42" name="Content Placeholder 2">
                  <a:extLst>
                    <a:ext uri="{FF2B5EF4-FFF2-40B4-BE49-F238E27FC236}">
                      <a16:creationId xmlns:a16="http://schemas.microsoft.com/office/drawing/2014/main" id="{D3088FDE-7B22-6D0F-1DD7-83ACA3E0A796}"/>
                    </a:ext>
                  </a:extLst>
                </p:cNvPr>
                <p:cNvSpPr txBox="1">
                  <a:spLocks/>
                </p:cNvSpPr>
                <p:nvPr/>
              </p:nvSpPr>
              <p:spPr bwMode="auto">
                <a:xfrm>
                  <a:off x="6472229" y="1587424"/>
                  <a:ext cx="2320079" cy="493372"/>
                </a:xfrm>
                <a:prstGeom prst="rect">
                  <a:avLst/>
                </a:prstGeom>
                <a:solidFill>
                  <a:schemeClr val="tx1">
                    <a:lumMod val="5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buFontTx/>
                    <a:buNone/>
                  </a:pPr>
                  <a:r>
                    <a:rPr lang="en-US" sz="1500" i="1" kern="0" dirty="0"/>
                    <a:t>t    .W.     </a:t>
                  </a:r>
                  <a:r>
                    <a:rPr lang="en-US" sz="1500" i="1" kern="0" dirty="0" err="1"/>
                    <a:t>Qk</a:t>
                  </a:r>
                  <a:r>
                    <a:rPr lang="en-US" sz="1500" i="1" kern="0" dirty="0"/>
                    <a:t>  .</a:t>
                  </a:r>
                  <a:r>
                    <a:rPr lang="en-US" sz="1500" i="1" kern="0" dirty="0" err="1"/>
                    <a:t>tt</a:t>
                  </a:r>
                  <a:r>
                    <a:rPr lang="en-US" sz="1500" i="1" kern="0" dirty="0"/>
                    <a:t> </a:t>
                  </a:r>
                  <a:r>
                    <a:rPr lang="en-US" sz="1500" i="1" kern="0" dirty="0" err="1"/>
                    <a:t>erbNdlke</a:t>
                  </a:r>
                  <a:r>
                    <a:rPr lang="en-US" sz="1500" i="1" kern="0" dirty="0"/>
                    <a:t> real trees in …</a:t>
                  </a:r>
                </a:p>
              </p:txBody>
            </p:sp>
            <p:pic>
              <p:nvPicPr>
                <p:cNvPr id="43" name="Picture 42">
                  <a:extLst>
                    <a:ext uri="{FF2B5EF4-FFF2-40B4-BE49-F238E27FC236}">
                      <a16:creationId xmlns:a16="http://schemas.microsoft.com/office/drawing/2014/main" id="{827DE886-DA80-48AC-6A52-FECB148E4255}"/>
                    </a:ext>
                  </a:extLst>
                </p:cNvPr>
                <p:cNvPicPr>
                  <a:picLocks noChangeAspect="1"/>
                </p:cNvPicPr>
                <p:nvPr/>
              </p:nvPicPr>
              <p:blipFill rotWithShape="1">
                <a:blip r:embed="rId3"/>
                <a:srcRect l="9474" t="14686" r="38338" b="53679"/>
                <a:stretch/>
              </p:blipFill>
              <p:spPr>
                <a:xfrm flipH="1">
                  <a:off x="6472230" y="1967432"/>
                  <a:ext cx="2320078" cy="380209"/>
                </a:xfrm>
                <a:prstGeom prst="rect">
                  <a:avLst/>
                </a:prstGeom>
              </p:spPr>
            </p:pic>
          </p:grpSp>
          <p:sp>
            <p:nvSpPr>
              <p:cNvPr id="40" name="Rectangle 39"/>
              <p:cNvSpPr/>
              <p:nvPr/>
            </p:nvSpPr>
            <p:spPr bwMode="auto">
              <a:xfrm>
                <a:off x="6472229" y="1587424"/>
                <a:ext cx="2320079" cy="760217"/>
              </a:xfrm>
              <a:prstGeom prst="rect">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grpSp>
        <p:grpSp>
          <p:nvGrpSpPr>
            <p:cNvPr id="32" name="Group 31"/>
            <p:cNvGrpSpPr/>
            <p:nvPr/>
          </p:nvGrpSpPr>
          <p:grpSpPr>
            <a:xfrm>
              <a:off x="6567813" y="1454001"/>
              <a:ext cx="2320079" cy="760217"/>
              <a:chOff x="6472229" y="1587424"/>
              <a:chExt cx="2320079" cy="760217"/>
            </a:xfrm>
          </p:grpSpPr>
          <p:grpSp>
            <p:nvGrpSpPr>
              <p:cNvPr id="33" name="Group 32"/>
              <p:cNvGrpSpPr/>
              <p:nvPr/>
            </p:nvGrpSpPr>
            <p:grpSpPr>
              <a:xfrm>
                <a:off x="6472229" y="1587424"/>
                <a:ext cx="2320079" cy="760217"/>
                <a:chOff x="6472229" y="1587424"/>
                <a:chExt cx="2320079" cy="760217"/>
              </a:xfrm>
            </p:grpSpPr>
            <p:sp>
              <p:nvSpPr>
                <p:cNvPr id="35" name="Rectangle 34"/>
                <p:cNvSpPr/>
                <p:nvPr/>
              </p:nvSpPr>
              <p:spPr bwMode="auto">
                <a:xfrm>
                  <a:off x="6472230" y="1587424"/>
                  <a:ext cx="2320078" cy="760217"/>
                </a:xfrm>
                <a:prstGeom prst="rect">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36" name="Content Placeholder 2">
                  <a:extLst>
                    <a:ext uri="{FF2B5EF4-FFF2-40B4-BE49-F238E27FC236}">
                      <a16:creationId xmlns:a16="http://schemas.microsoft.com/office/drawing/2014/main" id="{D3088FDE-7B22-6D0F-1DD7-83ACA3E0A796}"/>
                    </a:ext>
                  </a:extLst>
                </p:cNvPr>
                <p:cNvSpPr txBox="1">
                  <a:spLocks/>
                </p:cNvSpPr>
                <p:nvPr/>
              </p:nvSpPr>
              <p:spPr bwMode="auto">
                <a:xfrm>
                  <a:off x="6472229" y="1587424"/>
                  <a:ext cx="2320079" cy="493372"/>
                </a:xfrm>
                <a:prstGeom prst="rect">
                  <a:avLst/>
                </a:prstGeom>
                <a:solidFill>
                  <a:schemeClr val="tx1">
                    <a:lumMod val="5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buFontTx/>
                    <a:buNone/>
                  </a:pPr>
                  <a:r>
                    <a:rPr lang="en-US" sz="1500" i="1" kern="0" dirty="0"/>
                    <a:t>...T knot </a:t>
                  </a:r>
                  <a:r>
                    <a:rPr lang="en-US" sz="1500" i="1" kern="0" dirty="0" err="1"/>
                    <a:t>eko</a:t>
                  </a:r>
                  <a:r>
                    <a:rPr lang="en-US" sz="1500" i="1" kern="0" dirty="0"/>
                    <a:t> </a:t>
                  </a:r>
                  <a:r>
                    <a:rPr lang="en-US" sz="1500" i="1" kern="0" dirty="0" err="1"/>
                    <a:t>trefdss</a:t>
                  </a:r>
                  <a:r>
                    <a:rPr lang="en-US" sz="1500" i="1" kern="0" dirty="0"/>
                    <a:t> in …</a:t>
                  </a:r>
                </a:p>
              </p:txBody>
            </p:sp>
            <p:pic>
              <p:nvPicPr>
                <p:cNvPr id="37" name="Picture 36">
                  <a:extLst>
                    <a:ext uri="{FF2B5EF4-FFF2-40B4-BE49-F238E27FC236}">
                      <a16:creationId xmlns:a16="http://schemas.microsoft.com/office/drawing/2014/main" id="{827DE886-DA80-48AC-6A52-FECB148E4255}"/>
                    </a:ext>
                  </a:extLst>
                </p:cNvPr>
                <p:cNvPicPr>
                  <a:picLocks noChangeAspect="1"/>
                </p:cNvPicPr>
                <p:nvPr/>
              </p:nvPicPr>
              <p:blipFill rotWithShape="1">
                <a:blip r:embed="rId3"/>
                <a:srcRect l="9474" t="14686" r="38338" b="53679"/>
                <a:stretch/>
              </p:blipFill>
              <p:spPr>
                <a:xfrm flipH="1">
                  <a:off x="6472230" y="1967432"/>
                  <a:ext cx="2320078" cy="380209"/>
                </a:xfrm>
                <a:prstGeom prst="rect">
                  <a:avLst/>
                </a:prstGeom>
              </p:spPr>
            </p:pic>
          </p:grpSp>
          <p:sp>
            <p:nvSpPr>
              <p:cNvPr id="34" name="Rectangle 33"/>
              <p:cNvSpPr/>
              <p:nvPr/>
            </p:nvSpPr>
            <p:spPr bwMode="auto">
              <a:xfrm>
                <a:off x="6472229" y="1587424"/>
                <a:ext cx="2320079" cy="760217"/>
              </a:xfrm>
              <a:prstGeom prst="rect">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grpSp>
        <p:grpSp>
          <p:nvGrpSpPr>
            <p:cNvPr id="31" name="Group 30"/>
            <p:cNvGrpSpPr/>
            <p:nvPr/>
          </p:nvGrpSpPr>
          <p:grpSpPr>
            <a:xfrm>
              <a:off x="6472229" y="1587424"/>
              <a:ext cx="2320079" cy="760217"/>
              <a:chOff x="6472229" y="1587424"/>
              <a:chExt cx="2320079" cy="760217"/>
            </a:xfrm>
          </p:grpSpPr>
          <p:grpSp>
            <p:nvGrpSpPr>
              <p:cNvPr id="16" name="Group 15"/>
              <p:cNvGrpSpPr/>
              <p:nvPr/>
            </p:nvGrpSpPr>
            <p:grpSpPr>
              <a:xfrm>
                <a:off x="6472229" y="1587424"/>
                <a:ext cx="2320079" cy="760217"/>
                <a:chOff x="6472229" y="1587424"/>
                <a:chExt cx="2320079" cy="760217"/>
              </a:xfrm>
            </p:grpSpPr>
            <p:sp>
              <p:nvSpPr>
                <p:cNvPr id="15" name="Rectangle 14"/>
                <p:cNvSpPr/>
                <p:nvPr/>
              </p:nvSpPr>
              <p:spPr bwMode="auto">
                <a:xfrm>
                  <a:off x="6472230" y="1587424"/>
                  <a:ext cx="2320078" cy="760217"/>
                </a:xfrm>
                <a:prstGeom prst="rect">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12" name="Content Placeholder 2">
                  <a:extLst>
                    <a:ext uri="{FF2B5EF4-FFF2-40B4-BE49-F238E27FC236}">
                      <a16:creationId xmlns:a16="http://schemas.microsoft.com/office/drawing/2014/main" id="{D3088FDE-7B22-6D0F-1DD7-83ACA3E0A796}"/>
                    </a:ext>
                  </a:extLst>
                </p:cNvPr>
                <p:cNvSpPr txBox="1">
                  <a:spLocks/>
                </p:cNvSpPr>
                <p:nvPr/>
              </p:nvSpPr>
              <p:spPr bwMode="auto">
                <a:xfrm>
                  <a:off x="6472229" y="1587424"/>
                  <a:ext cx="2320079" cy="493372"/>
                </a:xfrm>
                <a:prstGeom prst="rect">
                  <a:avLst/>
                </a:prstGeom>
                <a:solidFill>
                  <a:schemeClr val="tx1">
                    <a:lumMod val="5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buFontTx/>
                    <a:buNone/>
                  </a:pPr>
                  <a:r>
                    <a:rPr lang="en-US" sz="1500" i="1" kern="0" dirty="0"/>
                    <a:t>... not like real trees in …</a:t>
                  </a:r>
                </a:p>
              </p:txBody>
            </p:sp>
            <p:pic>
              <p:nvPicPr>
                <p:cNvPr id="13" name="Picture 12">
                  <a:extLst>
                    <a:ext uri="{FF2B5EF4-FFF2-40B4-BE49-F238E27FC236}">
                      <a16:creationId xmlns:a16="http://schemas.microsoft.com/office/drawing/2014/main" id="{827DE886-DA80-48AC-6A52-FECB148E4255}"/>
                    </a:ext>
                  </a:extLst>
                </p:cNvPr>
                <p:cNvPicPr>
                  <a:picLocks noChangeAspect="1"/>
                </p:cNvPicPr>
                <p:nvPr/>
              </p:nvPicPr>
              <p:blipFill rotWithShape="1">
                <a:blip r:embed="rId3"/>
                <a:srcRect l="9474" t="14686" r="38338" b="53679"/>
                <a:stretch/>
              </p:blipFill>
              <p:spPr>
                <a:xfrm flipH="1">
                  <a:off x="6472230" y="1967432"/>
                  <a:ext cx="2320078" cy="380209"/>
                </a:xfrm>
                <a:prstGeom prst="rect">
                  <a:avLst/>
                </a:prstGeom>
              </p:spPr>
            </p:pic>
          </p:grpSp>
          <p:sp>
            <p:nvSpPr>
              <p:cNvPr id="30" name="Rectangle 29"/>
              <p:cNvSpPr/>
              <p:nvPr/>
            </p:nvSpPr>
            <p:spPr bwMode="auto">
              <a:xfrm>
                <a:off x="6472229" y="1587424"/>
                <a:ext cx="2320079" cy="760217"/>
              </a:xfrm>
              <a:prstGeom prst="rect">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grpSp>
        <p:sp>
          <p:nvSpPr>
            <p:cNvPr id="47" name="TextBox 46"/>
            <p:cNvSpPr txBox="1"/>
            <p:nvPr/>
          </p:nvSpPr>
          <p:spPr>
            <a:xfrm>
              <a:off x="5295208" y="1781113"/>
              <a:ext cx="941283" cy="369332"/>
            </a:xfrm>
            <a:prstGeom prst="rect">
              <a:avLst/>
            </a:prstGeom>
            <a:noFill/>
          </p:spPr>
          <p:txBody>
            <a:bodyPr wrap="none" rtlCol="0">
              <a:spAutoFit/>
            </a:bodyPr>
            <a:lstStyle/>
            <a:p>
              <a:r>
                <a:rPr lang="en-US" dirty="0"/>
                <a:t>training</a:t>
              </a:r>
            </a:p>
          </p:txBody>
        </p:sp>
        <p:sp>
          <p:nvSpPr>
            <p:cNvPr id="54" name="Down Arrow 53"/>
            <p:cNvSpPr/>
            <p:nvPr/>
          </p:nvSpPr>
          <p:spPr bwMode="auto">
            <a:xfrm rot="3764268">
              <a:off x="5765698" y="1815043"/>
              <a:ext cx="355186" cy="1027023"/>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grpSp>
      <p:grpSp>
        <p:nvGrpSpPr>
          <p:cNvPr id="23" name="Group 22">
            <a:extLst>
              <a:ext uri="{FF2B5EF4-FFF2-40B4-BE49-F238E27FC236}">
                <a16:creationId xmlns:a16="http://schemas.microsoft.com/office/drawing/2014/main" id="{59B61BD7-FE61-52BC-CF38-0560A4CBE142}"/>
              </a:ext>
            </a:extLst>
          </p:cNvPr>
          <p:cNvGrpSpPr/>
          <p:nvPr/>
        </p:nvGrpSpPr>
        <p:grpSpPr>
          <a:xfrm>
            <a:off x="5443049" y="3097813"/>
            <a:ext cx="3253675" cy="2464600"/>
            <a:chOff x="5443049" y="3097813"/>
            <a:chExt cx="3253675" cy="2464600"/>
          </a:xfrm>
        </p:grpSpPr>
        <p:pic>
          <p:nvPicPr>
            <p:cNvPr id="49" name="Picture 48">
              <a:extLst>
                <a:ext uri="{FF2B5EF4-FFF2-40B4-BE49-F238E27FC236}">
                  <a16:creationId xmlns:a16="http://schemas.microsoft.com/office/drawing/2014/main" id="{827DE886-DA80-48AC-6A52-FECB148E4255}"/>
                </a:ext>
              </a:extLst>
            </p:cNvPr>
            <p:cNvPicPr>
              <a:picLocks noChangeAspect="1"/>
            </p:cNvPicPr>
            <p:nvPr/>
          </p:nvPicPr>
          <p:blipFill rotWithShape="1">
            <a:blip r:embed="rId3"/>
            <a:srcRect l="9474" t="14686" r="38338" b="53679"/>
            <a:stretch/>
          </p:blipFill>
          <p:spPr>
            <a:xfrm>
              <a:off x="6376646" y="3653996"/>
              <a:ext cx="2320078" cy="380209"/>
            </a:xfrm>
            <a:prstGeom prst="rect">
              <a:avLst/>
            </a:prstGeom>
          </p:spPr>
        </p:pic>
        <p:sp>
          <p:nvSpPr>
            <p:cNvPr id="50" name="Content Placeholder 2">
              <a:extLst>
                <a:ext uri="{FF2B5EF4-FFF2-40B4-BE49-F238E27FC236}">
                  <a16:creationId xmlns:a16="http://schemas.microsoft.com/office/drawing/2014/main" id="{D3088FDE-7B22-6D0F-1DD7-83ACA3E0A796}"/>
                </a:ext>
              </a:extLst>
            </p:cNvPr>
            <p:cNvSpPr txBox="1">
              <a:spLocks/>
            </p:cNvSpPr>
            <p:nvPr/>
          </p:nvSpPr>
          <p:spPr bwMode="auto">
            <a:xfrm>
              <a:off x="6376645" y="3287545"/>
              <a:ext cx="2320079" cy="366451"/>
            </a:xfrm>
            <a:prstGeom prst="rect">
              <a:avLst/>
            </a:prstGeom>
            <a:solidFill>
              <a:schemeClr val="tx1">
                <a:lumMod val="5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buFontTx/>
                <a:buNone/>
              </a:pPr>
              <a:r>
                <a:rPr lang="en-US" sz="1500" i="1" kern="0" dirty="0"/>
                <a:t>… geraniums only in …</a:t>
              </a:r>
            </a:p>
          </p:txBody>
        </p:sp>
        <p:cxnSp>
          <p:nvCxnSpPr>
            <p:cNvPr id="53" name="Straight Arrow Connector 52"/>
            <p:cNvCxnSpPr/>
            <p:nvPr/>
          </p:nvCxnSpPr>
          <p:spPr bwMode="auto">
            <a:xfrm flipH="1" flipV="1">
              <a:off x="5448496" y="3097813"/>
              <a:ext cx="928149" cy="474715"/>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pic>
          <p:nvPicPr>
            <p:cNvPr id="56" name="Picture 55">
              <a:extLst>
                <a:ext uri="{FF2B5EF4-FFF2-40B4-BE49-F238E27FC236}">
                  <a16:creationId xmlns:a16="http://schemas.microsoft.com/office/drawing/2014/main" id="{827DE886-DA80-48AC-6A52-FECB148E4255}"/>
                </a:ext>
              </a:extLst>
            </p:cNvPr>
            <p:cNvPicPr>
              <a:picLocks noChangeAspect="1"/>
            </p:cNvPicPr>
            <p:nvPr/>
          </p:nvPicPr>
          <p:blipFill rotWithShape="1">
            <a:blip r:embed="rId3"/>
            <a:srcRect l="9474" t="14686" r="48661" b="53679"/>
            <a:stretch/>
          </p:blipFill>
          <p:spPr>
            <a:xfrm flipH="1">
              <a:off x="6315688" y="5188412"/>
              <a:ext cx="2322834" cy="374001"/>
            </a:xfrm>
            <a:prstGeom prst="rect">
              <a:avLst/>
            </a:prstGeom>
          </p:spPr>
        </p:pic>
        <p:cxnSp>
          <p:nvCxnSpPr>
            <p:cNvPr id="57" name="Straight Arrow Connector 56"/>
            <p:cNvCxnSpPr/>
            <p:nvPr/>
          </p:nvCxnSpPr>
          <p:spPr bwMode="auto">
            <a:xfrm>
              <a:off x="5443049" y="3745373"/>
              <a:ext cx="872638" cy="144303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grpSp>
        <p:nvGrpSpPr>
          <p:cNvPr id="24" name="Group 23">
            <a:extLst>
              <a:ext uri="{FF2B5EF4-FFF2-40B4-BE49-F238E27FC236}">
                <a16:creationId xmlns:a16="http://schemas.microsoft.com/office/drawing/2014/main" id="{EB7D1556-87C0-79A6-9652-FC131F54BE61}"/>
              </a:ext>
            </a:extLst>
          </p:cNvPr>
          <p:cNvGrpSpPr/>
          <p:nvPr/>
        </p:nvGrpSpPr>
        <p:grpSpPr>
          <a:xfrm>
            <a:off x="5909310" y="2480310"/>
            <a:ext cx="2130969" cy="2708102"/>
            <a:chOff x="5909310" y="2480310"/>
            <a:chExt cx="2130969" cy="2708102"/>
          </a:xfrm>
        </p:grpSpPr>
        <p:cxnSp>
          <p:nvCxnSpPr>
            <p:cNvPr id="62" name="Straight Arrow Connector 61"/>
            <p:cNvCxnSpPr/>
            <p:nvPr/>
          </p:nvCxnSpPr>
          <p:spPr bwMode="auto">
            <a:xfrm flipH="1">
              <a:off x="7474054" y="4034205"/>
              <a:ext cx="1" cy="366451"/>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64" name="Straight Arrow Connector 63"/>
            <p:cNvCxnSpPr>
              <a:stCxn id="56" idx="0"/>
            </p:cNvCxnSpPr>
            <p:nvPr/>
          </p:nvCxnSpPr>
          <p:spPr bwMode="auto">
            <a:xfrm flipH="1" flipV="1">
              <a:off x="7477104" y="4797355"/>
              <a:ext cx="1" cy="391057"/>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nvGrpSpPr>
            <p:cNvPr id="22" name="Group 21">
              <a:extLst>
                <a:ext uri="{FF2B5EF4-FFF2-40B4-BE49-F238E27FC236}">
                  <a16:creationId xmlns:a16="http://schemas.microsoft.com/office/drawing/2014/main" id="{BB5154E7-F496-BC9D-BC5C-1B9178B9967E}"/>
                </a:ext>
              </a:extLst>
            </p:cNvPr>
            <p:cNvGrpSpPr/>
            <p:nvPr/>
          </p:nvGrpSpPr>
          <p:grpSpPr>
            <a:xfrm>
              <a:off x="5909310" y="2480310"/>
              <a:ext cx="2130969" cy="2317045"/>
              <a:chOff x="5909310" y="2480310"/>
              <a:chExt cx="2130969" cy="2317045"/>
            </a:xfrm>
          </p:grpSpPr>
          <p:sp>
            <p:nvSpPr>
              <p:cNvPr id="52" name="Rectangle 51"/>
              <p:cNvSpPr/>
              <p:nvPr/>
            </p:nvSpPr>
            <p:spPr bwMode="auto">
              <a:xfrm>
                <a:off x="6907828" y="4390445"/>
                <a:ext cx="1132451" cy="40691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900" dirty="0"/>
                  <a:t>c</a:t>
                </a:r>
                <a:r>
                  <a:rPr kumimoji="1" lang="en-US" sz="1900" b="0" i="0" u="none" strike="noStrike" cap="none" normalizeH="0" baseline="0">
                    <a:ln>
                      <a:noFill/>
                    </a:ln>
                    <a:solidFill>
                      <a:schemeClr val="tx1"/>
                    </a:solidFill>
                    <a:effectLst/>
                  </a:rPr>
                  <a:t>ompare </a:t>
                </a:r>
                <a:endParaRPr kumimoji="1" lang="en-US" sz="1900" b="0" i="0" u="none" strike="noStrike" cap="none" normalizeH="0" baseline="0" dirty="0">
                  <a:ln>
                    <a:noFill/>
                  </a:ln>
                  <a:solidFill>
                    <a:schemeClr val="tx1"/>
                  </a:solidFill>
                  <a:effectLst/>
                </a:endParaRPr>
              </a:p>
            </p:txBody>
          </p:sp>
          <p:grpSp>
            <p:nvGrpSpPr>
              <p:cNvPr id="19" name="Group 18">
                <a:extLst>
                  <a:ext uri="{FF2B5EF4-FFF2-40B4-BE49-F238E27FC236}">
                    <a16:creationId xmlns:a16="http://schemas.microsoft.com/office/drawing/2014/main" id="{1F3EBD5B-E448-FC40-C484-250CC9BFA923}"/>
                  </a:ext>
                </a:extLst>
              </p:cNvPr>
              <p:cNvGrpSpPr/>
              <p:nvPr/>
            </p:nvGrpSpPr>
            <p:grpSpPr>
              <a:xfrm>
                <a:off x="5909310" y="2480310"/>
                <a:ext cx="998518" cy="2113590"/>
                <a:chOff x="5909310" y="2480310"/>
                <a:chExt cx="998518" cy="2113590"/>
              </a:xfrm>
            </p:grpSpPr>
            <p:cxnSp>
              <p:nvCxnSpPr>
                <p:cNvPr id="9" name="Straight Arrow Connector 8">
                  <a:extLst>
                    <a:ext uri="{FF2B5EF4-FFF2-40B4-BE49-F238E27FC236}">
                      <a16:creationId xmlns:a16="http://schemas.microsoft.com/office/drawing/2014/main" id="{C8F31302-7A25-572F-9471-971E0C89FBEA}"/>
                    </a:ext>
                  </a:extLst>
                </p:cNvPr>
                <p:cNvCxnSpPr/>
                <p:nvPr/>
              </p:nvCxnSpPr>
              <p:spPr bwMode="auto">
                <a:xfrm flipV="1">
                  <a:off x="5909310" y="2480310"/>
                  <a:ext cx="0" cy="1553895"/>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8" name="Straight Connector 17">
                  <a:extLst>
                    <a:ext uri="{FF2B5EF4-FFF2-40B4-BE49-F238E27FC236}">
                      <a16:creationId xmlns:a16="http://schemas.microsoft.com/office/drawing/2014/main" id="{0DDEA687-AF5A-E528-4AF5-B7E887C1B52E}"/>
                    </a:ext>
                  </a:extLst>
                </p:cNvPr>
                <p:cNvCxnSpPr>
                  <a:stCxn id="52" idx="1"/>
                </p:cNvCxnSpPr>
                <p:nvPr/>
              </p:nvCxnSpPr>
              <p:spPr bwMode="auto">
                <a:xfrm flipH="1" flipV="1">
                  <a:off x="5909310" y="4034205"/>
                  <a:ext cx="998518" cy="559695"/>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grpSp>
      </p:grpSp>
    </p:spTree>
    <p:extLst>
      <p:ext uri="{BB962C8B-B14F-4D97-AF65-F5344CB8AC3E}">
        <p14:creationId xmlns:p14="http://schemas.microsoft.com/office/powerpoint/2010/main" val="208496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41AB3-F9A1-EBC2-E2D8-1D87E47A358D}"/>
              </a:ext>
            </a:extLst>
          </p:cNvPr>
          <p:cNvSpPr>
            <a:spLocks noGrp="1"/>
          </p:cNvSpPr>
          <p:nvPr>
            <p:ph type="title"/>
          </p:nvPr>
        </p:nvSpPr>
        <p:spPr>
          <a:xfrm>
            <a:off x="487344" y="80252"/>
            <a:ext cx="5314101" cy="1143000"/>
          </a:xfrm>
        </p:spPr>
        <p:txBody>
          <a:bodyPr/>
          <a:lstStyle/>
          <a:p>
            <a:pPr algn="l"/>
            <a:r>
              <a:rPr lang="en-US" sz="4000" dirty="0"/>
              <a:t>Evaluation</a:t>
            </a:r>
          </a:p>
        </p:txBody>
      </p:sp>
      <p:pic>
        <p:nvPicPr>
          <p:cNvPr id="49" name="Picture 48">
            <a:extLst>
              <a:ext uri="{FF2B5EF4-FFF2-40B4-BE49-F238E27FC236}">
                <a16:creationId xmlns:a16="http://schemas.microsoft.com/office/drawing/2014/main" id="{827DE886-DA80-48AC-6A52-FECB148E4255}"/>
              </a:ext>
            </a:extLst>
          </p:cNvPr>
          <p:cNvPicPr>
            <a:picLocks noChangeAspect="1"/>
          </p:cNvPicPr>
          <p:nvPr/>
        </p:nvPicPr>
        <p:blipFill rotWithShape="1">
          <a:blip r:embed="rId3"/>
          <a:srcRect l="9474" t="14686" r="38338" b="53679"/>
          <a:stretch/>
        </p:blipFill>
        <p:spPr>
          <a:xfrm>
            <a:off x="6376646" y="3653996"/>
            <a:ext cx="2320078" cy="380209"/>
          </a:xfrm>
          <a:prstGeom prst="rect">
            <a:avLst/>
          </a:prstGeom>
        </p:spPr>
      </p:pic>
      <p:sp>
        <p:nvSpPr>
          <p:cNvPr id="50" name="Content Placeholder 2">
            <a:extLst>
              <a:ext uri="{FF2B5EF4-FFF2-40B4-BE49-F238E27FC236}">
                <a16:creationId xmlns:a16="http://schemas.microsoft.com/office/drawing/2014/main" id="{D3088FDE-7B22-6D0F-1DD7-83ACA3E0A796}"/>
              </a:ext>
            </a:extLst>
          </p:cNvPr>
          <p:cNvSpPr txBox="1">
            <a:spLocks/>
          </p:cNvSpPr>
          <p:nvPr/>
        </p:nvSpPr>
        <p:spPr bwMode="auto">
          <a:xfrm>
            <a:off x="6376645" y="3287545"/>
            <a:ext cx="2320079" cy="366451"/>
          </a:xfrm>
          <a:prstGeom prst="rect">
            <a:avLst/>
          </a:prstGeom>
          <a:solidFill>
            <a:schemeClr val="tx1">
              <a:lumMod val="5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buFontTx/>
              <a:buNone/>
            </a:pPr>
            <a:r>
              <a:rPr lang="en-US" sz="1500" i="1" kern="0" dirty="0"/>
              <a:t>… geraniums only in …</a:t>
            </a:r>
          </a:p>
        </p:txBody>
      </p:sp>
      <p:pic>
        <p:nvPicPr>
          <p:cNvPr id="56" name="Picture 55">
            <a:extLst>
              <a:ext uri="{FF2B5EF4-FFF2-40B4-BE49-F238E27FC236}">
                <a16:creationId xmlns:a16="http://schemas.microsoft.com/office/drawing/2014/main" id="{827DE886-DA80-48AC-6A52-FECB148E4255}"/>
              </a:ext>
            </a:extLst>
          </p:cNvPr>
          <p:cNvPicPr>
            <a:picLocks noChangeAspect="1"/>
          </p:cNvPicPr>
          <p:nvPr/>
        </p:nvPicPr>
        <p:blipFill rotWithShape="1">
          <a:blip r:embed="rId3"/>
          <a:srcRect l="9474" t="14686" r="48661" b="53679"/>
          <a:stretch/>
        </p:blipFill>
        <p:spPr>
          <a:xfrm flipH="1">
            <a:off x="6315688" y="5188412"/>
            <a:ext cx="2322834" cy="374001"/>
          </a:xfrm>
          <a:prstGeom prst="rect">
            <a:avLst/>
          </a:prstGeom>
        </p:spPr>
      </p:pic>
      <p:cxnSp>
        <p:nvCxnSpPr>
          <p:cNvPr id="62" name="Straight Arrow Connector 61"/>
          <p:cNvCxnSpPr/>
          <p:nvPr/>
        </p:nvCxnSpPr>
        <p:spPr bwMode="auto">
          <a:xfrm flipH="1">
            <a:off x="7474054" y="4034205"/>
            <a:ext cx="1" cy="366451"/>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64" name="Straight Arrow Connector 63"/>
          <p:cNvCxnSpPr>
            <a:stCxn id="56" idx="0"/>
          </p:cNvCxnSpPr>
          <p:nvPr/>
        </p:nvCxnSpPr>
        <p:spPr bwMode="auto">
          <a:xfrm flipH="1" flipV="1">
            <a:off x="7477104" y="4797355"/>
            <a:ext cx="1" cy="391057"/>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52" name="Rectangle 51"/>
          <p:cNvSpPr/>
          <p:nvPr/>
        </p:nvSpPr>
        <p:spPr bwMode="auto">
          <a:xfrm>
            <a:off x="6907828" y="4390445"/>
            <a:ext cx="1132451" cy="40691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900" dirty="0"/>
              <a:t>c</a:t>
            </a:r>
            <a:r>
              <a:rPr kumimoji="1" lang="en-US" sz="1900" b="0" i="0" u="none" strike="noStrike" cap="none" normalizeH="0" baseline="0">
                <a:ln>
                  <a:noFill/>
                </a:ln>
                <a:solidFill>
                  <a:schemeClr val="tx1"/>
                </a:solidFill>
                <a:effectLst/>
              </a:rPr>
              <a:t>ompare </a:t>
            </a:r>
            <a:endParaRPr kumimoji="1" lang="en-US" sz="1900" b="0" i="0" u="none" strike="noStrike" cap="none" normalizeH="0" baseline="0" dirty="0">
              <a:ln>
                <a:noFill/>
              </a:ln>
              <a:solidFill>
                <a:schemeClr val="tx1"/>
              </a:solidFill>
              <a:effectLst/>
            </a:endParaRPr>
          </a:p>
        </p:txBody>
      </p:sp>
      <p:cxnSp>
        <p:nvCxnSpPr>
          <p:cNvPr id="3" name="Straight Connector 2">
            <a:extLst>
              <a:ext uri="{FF2B5EF4-FFF2-40B4-BE49-F238E27FC236}">
                <a16:creationId xmlns:a16="http://schemas.microsoft.com/office/drawing/2014/main" id="{EF4F76CE-DF9D-C35B-EDDD-CFB7689D80DF}"/>
              </a:ext>
            </a:extLst>
          </p:cNvPr>
          <p:cNvCxnSpPr>
            <a:cxnSpLocks/>
          </p:cNvCxnSpPr>
          <p:nvPr/>
        </p:nvCxnSpPr>
        <p:spPr bwMode="auto">
          <a:xfrm flipH="1" flipV="1">
            <a:off x="5098942" y="3533494"/>
            <a:ext cx="1808886" cy="1060406"/>
          </a:xfrm>
          <a:prstGeom prst="line">
            <a:avLst/>
          </a:prstGeom>
          <a:solidFill>
            <a:schemeClr val="accent1"/>
          </a:solidFill>
          <a:ln w="28575" cap="flat" cmpd="sng" algn="ctr">
            <a:solidFill>
              <a:schemeClr val="tx1"/>
            </a:solidFill>
            <a:prstDash val="solid"/>
            <a:round/>
            <a:headEnd type="none" w="med" len="med"/>
            <a:tailEnd type="arrow" w="med" len="med"/>
          </a:ln>
          <a:effectLst/>
        </p:spPr>
      </p:cxnSp>
      <p:sp>
        <p:nvSpPr>
          <p:cNvPr id="4" name="TextBox 3">
            <a:extLst>
              <a:ext uri="{FF2B5EF4-FFF2-40B4-BE49-F238E27FC236}">
                <a16:creationId xmlns:a16="http://schemas.microsoft.com/office/drawing/2014/main" id="{D8BC9327-33B8-738E-CA67-B28BEE00154A}"/>
              </a:ext>
            </a:extLst>
          </p:cNvPr>
          <p:cNvSpPr txBox="1"/>
          <p:nvPr/>
        </p:nvSpPr>
        <p:spPr>
          <a:xfrm>
            <a:off x="4835471" y="3766549"/>
            <a:ext cx="1133635" cy="461665"/>
          </a:xfrm>
          <a:prstGeom prst="rect">
            <a:avLst/>
          </a:prstGeom>
          <a:noFill/>
        </p:spPr>
        <p:txBody>
          <a:bodyPr wrap="square" rtlCol="0">
            <a:spAutoFit/>
          </a:bodyPr>
          <a:lstStyle/>
          <a:p>
            <a:r>
              <a:rPr lang="en-US" sz="2400"/>
              <a:t>loss</a:t>
            </a:r>
          </a:p>
        </p:txBody>
      </p:sp>
    </p:spTree>
    <p:extLst>
      <p:ext uri="{BB962C8B-B14F-4D97-AF65-F5344CB8AC3E}">
        <p14:creationId xmlns:p14="http://schemas.microsoft.com/office/powerpoint/2010/main" val="3162589139"/>
      </p:ext>
    </p:extLst>
  </p:cSld>
  <p:clrMapOvr>
    <a:masterClrMapping/>
  </p:clrMapOvr>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55107</TotalTime>
  <Words>3762</Words>
  <Application>Microsoft Office PowerPoint</Application>
  <PresentationFormat>On-screen Show (4:3)</PresentationFormat>
  <Paragraphs>438</Paragraphs>
  <Slides>37</Slides>
  <Notes>25</Notes>
  <HiddenSlides>0</HiddenSlides>
  <MMClips>10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Helvetica Neue</vt:lpstr>
      <vt:lpstr>Arial</vt:lpstr>
      <vt:lpstr>Calibri</vt:lpstr>
      <vt:lpstr>Mountain Top</vt:lpstr>
      <vt:lpstr>PowerPoint Presentation</vt:lpstr>
      <vt:lpstr>Prosody for Intelligibility</vt:lpstr>
      <vt:lpstr>Three Synthesis Approaches</vt:lpstr>
      <vt:lpstr>Three Synthesis Approaches</vt:lpstr>
      <vt:lpstr>Three Synthesis Approaches</vt:lpstr>
      <vt:lpstr>Three Synthesis Approaches</vt:lpstr>
      <vt:lpstr>PowerPoint Presentation</vt:lpstr>
      <vt:lpstr>End-to-end Modeling</vt:lpstr>
      <vt:lpstr>Evaluation</vt:lpstr>
      <vt:lpstr>End-to-end Modeling</vt:lpstr>
      <vt:lpstr>End-to-end Modeling</vt:lpstr>
      <vt:lpstr>The State of the Art </vt:lpstr>
      <vt:lpstr>Prosodic feature coverage </vt:lpstr>
      <vt:lpstr>Prosodic feature coverage </vt:lpstr>
      <vt:lpstr>Prosodic function coverage </vt:lpstr>
      <vt:lpstr>Prosodic function coverage </vt:lpstr>
      <vt:lpstr>2. Prosodic function coverage </vt:lpstr>
      <vt:lpstr>3. Suitability for Uses  </vt:lpstr>
      <vt:lpstr>Prosody can be Busy</vt:lpstr>
      <vt:lpstr>Contents </vt:lpstr>
      <vt:lpstr>Contents </vt:lpstr>
      <vt:lpstr>PowerPoint Presentation</vt:lpstr>
      <vt:lpstr>A Challenge </vt:lpstr>
      <vt:lpstr>Limitations and Prospects</vt:lpstr>
      <vt:lpstr>PowerPoint Presentation</vt:lpstr>
      <vt:lpstr>Challenges </vt:lpstr>
      <vt:lpstr>PowerPoint Presentation</vt:lpstr>
      <vt:lpstr>Prosody in Speech Synthesis </vt:lpstr>
      <vt:lpstr>Prosody in Speech Synthesis</vt:lpstr>
      <vt:lpstr>Prosody in Speech Synthesis </vt:lpstr>
      <vt:lpstr>Adapting Prosody</vt:lpstr>
      <vt:lpstr>Prosody in End-to-End Synthesis</vt:lpstr>
      <vt:lpstr>Prosody Capture in  E2E Synthesis</vt:lpstr>
      <vt:lpstr>Prosody Adaptation in  E2E Synthesis</vt:lpstr>
      <vt:lpstr>Prosody Adaptation in  E2E Synthesis</vt:lpstr>
      <vt:lpstr>Potential &amp; Limits</vt:lpstr>
      <vt:lpstr>PowerPoint Presentation</vt:lpstr>
    </vt:vector>
  </TitlesOfParts>
  <Company>Univ. of Tokyo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Interactive Systems Group</dc:title>
  <dc:creator>Sanpo Lab</dc:creator>
  <cp:lastModifiedBy>Ward, Nigel G.</cp:lastModifiedBy>
  <cp:revision>4037</cp:revision>
  <cp:lastPrinted>2021-05-18T23:20:02Z</cp:lastPrinted>
  <dcterms:created xsi:type="dcterms:W3CDTF">2002-10-17T07:23:49Z</dcterms:created>
  <dcterms:modified xsi:type="dcterms:W3CDTF">2022-10-04T01:47:04Z</dcterms:modified>
</cp:coreProperties>
</file>